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handoutMasterIdLst>
    <p:handoutMasterId r:id="rId116"/>
  </p:handoutMasterIdLst>
  <p:sldIdLst>
    <p:sldId id="294" r:id="rId2"/>
    <p:sldId id="590" r:id="rId3"/>
    <p:sldId id="592" r:id="rId4"/>
    <p:sldId id="591" r:id="rId5"/>
    <p:sldId id="593" r:id="rId6"/>
    <p:sldId id="596" r:id="rId7"/>
    <p:sldId id="676" r:id="rId8"/>
    <p:sldId id="604" r:id="rId9"/>
    <p:sldId id="597" r:id="rId10"/>
    <p:sldId id="598" r:id="rId11"/>
    <p:sldId id="599" r:id="rId12"/>
    <p:sldId id="600" r:id="rId13"/>
    <p:sldId id="601" r:id="rId14"/>
    <p:sldId id="602" r:id="rId15"/>
    <p:sldId id="603" r:id="rId16"/>
    <p:sldId id="605" r:id="rId17"/>
    <p:sldId id="571" r:id="rId18"/>
    <p:sldId id="572" r:id="rId19"/>
    <p:sldId id="574" r:id="rId20"/>
    <p:sldId id="575" r:id="rId21"/>
    <p:sldId id="607" r:id="rId22"/>
    <p:sldId id="608" r:id="rId23"/>
    <p:sldId id="609" r:id="rId24"/>
    <p:sldId id="579" r:id="rId25"/>
    <p:sldId id="576" r:id="rId26"/>
    <p:sldId id="580" r:id="rId27"/>
    <p:sldId id="587" r:id="rId28"/>
    <p:sldId id="588" r:id="rId29"/>
    <p:sldId id="606" r:id="rId30"/>
    <p:sldId id="673" r:id="rId31"/>
    <p:sldId id="589" r:id="rId32"/>
    <p:sldId id="577" r:id="rId33"/>
    <p:sldId id="578" r:id="rId34"/>
    <p:sldId id="581" r:id="rId35"/>
    <p:sldId id="582" r:id="rId36"/>
    <p:sldId id="613" r:id="rId37"/>
    <p:sldId id="530" r:id="rId38"/>
    <p:sldId id="614" r:id="rId39"/>
    <p:sldId id="615" r:id="rId40"/>
    <p:sldId id="616" r:id="rId41"/>
    <p:sldId id="532" r:id="rId42"/>
    <p:sldId id="534" r:id="rId43"/>
    <p:sldId id="618" r:id="rId44"/>
    <p:sldId id="617" r:id="rId45"/>
    <p:sldId id="543" r:id="rId46"/>
    <p:sldId id="619" r:id="rId47"/>
    <p:sldId id="620" r:id="rId48"/>
    <p:sldId id="621" r:id="rId49"/>
    <p:sldId id="622" r:id="rId50"/>
    <p:sldId id="623" r:id="rId51"/>
    <p:sldId id="548" r:id="rId52"/>
    <p:sldId id="624" r:id="rId53"/>
    <p:sldId id="625" r:id="rId54"/>
    <p:sldId id="627" r:id="rId55"/>
    <p:sldId id="553" r:id="rId56"/>
    <p:sldId id="558" r:id="rId57"/>
    <p:sldId id="563" r:id="rId58"/>
    <p:sldId id="564" r:id="rId59"/>
    <p:sldId id="565" r:id="rId60"/>
    <p:sldId id="566" r:id="rId61"/>
    <p:sldId id="567" r:id="rId62"/>
    <p:sldId id="559" r:id="rId63"/>
    <p:sldId id="560" r:id="rId64"/>
    <p:sldId id="561" r:id="rId65"/>
    <p:sldId id="568" r:id="rId66"/>
    <p:sldId id="629" r:id="rId67"/>
    <p:sldId id="659" r:id="rId68"/>
    <p:sldId id="562" r:id="rId69"/>
    <p:sldId id="554" r:id="rId70"/>
    <p:sldId id="556" r:id="rId71"/>
    <p:sldId id="557" r:id="rId72"/>
    <p:sldId id="549" r:id="rId73"/>
    <p:sldId id="569" r:id="rId74"/>
    <p:sldId id="667" r:id="rId75"/>
    <p:sldId id="668" r:id="rId76"/>
    <p:sldId id="669" r:id="rId77"/>
    <p:sldId id="670" r:id="rId78"/>
    <p:sldId id="671" r:id="rId79"/>
    <p:sldId id="658" r:id="rId80"/>
    <p:sldId id="628" r:id="rId81"/>
    <p:sldId id="630" r:id="rId82"/>
    <p:sldId id="660" r:id="rId83"/>
    <p:sldId id="661" r:id="rId84"/>
    <p:sldId id="663" r:id="rId85"/>
    <p:sldId id="631" r:id="rId86"/>
    <p:sldId id="633" r:id="rId87"/>
    <p:sldId id="634" r:id="rId88"/>
    <p:sldId id="664" r:id="rId89"/>
    <p:sldId id="665" r:id="rId90"/>
    <p:sldId id="666" r:id="rId91"/>
    <p:sldId id="675" r:id="rId92"/>
    <p:sldId id="611" r:id="rId93"/>
    <p:sldId id="612" r:id="rId94"/>
    <p:sldId id="637" r:id="rId95"/>
    <p:sldId id="638" r:id="rId96"/>
    <p:sldId id="639" r:id="rId97"/>
    <p:sldId id="640" r:id="rId98"/>
    <p:sldId id="641" r:id="rId99"/>
    <p:sldId id="642" r:id="rId100"/>
    <p:sldId id="643" r:id="rId101"/>
    <p:sldId id="644" r:id="rId102"/>
    <p:sldId id="645" r:id="rId103"/>
    <p:sldId id="646" r:id="rId104"/>
    <p:sldId id="647" r:id="rId105"/>
    <p:sldId id="570" r:id="rId106"/>
    <p:sldId id="649" r:id="rId107"/>
    <p:sldId id="573" r:id="rId108"/>
    <p:sldId id="650" r:id="rId109"/>
    <p:sldId id="652" r:id="rId110"/>
    <p:sldId id="653" r:id="rId111"/>
    <p:sldId id="654" r:id="rId112"/>
    <p:sldId id="656" r:id="rId113"/>
    <p:sldId id="657" r:id="rId114"/>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8EC8A"/>
    <a:srgbClr val="2204FC"/>
    <a:srgbClr val="006600"/>
    <a:srgbClr val="CBF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8367" autoAdjust="0"/>
  </p:normalViewPr>
  <p:slideViewPr>
    <p:cSldViewPr>
      <p:cViewPr varScale="1">
        <p:scale>
          <a:sx n="99" d="100"/>
          <a:sy n="99" d="100"/>
        </p:scale>
        <p:origin x="153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DEF02D1E-00FF-48CD-B348-56B35E8504AA}" type="datetimeFigureOut">
              <a:rPr lang="en-US" smtClean="0"/>
              <a:t>1/9/23</a:t>
            </a:fld>
            <a:endParaRPr lang="en-US"/>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5505BD65-79DF-41EB-943C-CD1466C9E0C8}" type="slidenum">
              <a:rPr lang="en-US" smtClean="0"/>
              <a:t>‹#›</a:t>
            </a:fld>
            <a:endParaRPr lang="en-US"/>
          </a:p>
        </p:txBody>
      </p:sp>
    </p:spTree>
    <p:extLst>
      <p:ext uri="{BB962C8B-B14F-4D97-AF65-F5344CB8AC3E}">
        <p14:creationId xmlns:p14="http://schemas.microsoft.com/office/powerpoint/2010/main" val="4534325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24T19:09:15.86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800 495,'0'0</inkml:trace>
  <inkml:trace contextRef="#ctx0" brushRef="#br0" timeOffset="9449.89">1519 1550,'0'4,"0"2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24T19:52:45.006"/>
    </inkml:context>
    <inkml:brush xml:id="br0">
      <inkml:brushProperty name="width" value="0.2" units="cm"/>
      <inkml:brushProperty name="height" value="0.2" units="cm"/>
      <inkml:brushProperty name="color" value="#849398"/>
      <inkml:brushProperty name="ignorePressure" value="1"/>
    </inkml:brush>
  </inkml:definitions>
  <inkml:trace contextRef="#ctx0" brushRef="#br0">14326 2175,'-15'0,"-6"-1,0 1,0 0,0 2,0 1,0 0,1 2,0 0,-9 4,-37 11,51-17,1 1,-1 0,1 1,0 1,-1 1,-2 3</inkml:trace>
  <inkml:trace contextRef="#ctx0" brushRef="#br0" timeOffset="1187.81">13566 2410,'-18'0,"6"-1,0 1,0 0,0 1,0 0,0 1,0 0,0 1,0 0,1 1,-1 0,-6 4,-182 113,177-106</inkml:trace>
  <inkml:trace contextRef="#ctx0" brushRef="#br0" timeOffset="2970.96">12702 2777,'-3'1,"0"0,0 0,0 0,0 1,0-1,1 1,-1-1,0 1,1 0,-1 0,1 0,-2 2,-21 14,-23 4,-40 24,71-37,-1-1,0-2,0 0,-14 3,14-5,1 1,1 1,-1 0,1 1,-13 8,-41 34,51-37</inkml:trace>
  <inkml:trace contextRef="#ctx0" brushRef="#br0" timeOffset="8238.98">13803 1,'-120'0,"1"4,1 5,-19 9,22-3,-2-5,-67-5,-29 3,-69 1,133-7,1 7,-46 12,114-11,-1-3,-64-3,-162-17,9 0,-244 19,328 7,-112 24,207-19,0-4,-2-6,-92-7,-155-17,0 15,-121 25,105-3,-49-17,38-1,223 5,80-2,-1-4,1-4,-24-7,-121-13,-1 9,-171 17,258 7,-44 13,49-5,29-4,-43 4,-90-2,121-16,2 6,-1 5,-99 24,123-14,25-6,1 3,-63 25,79-23,0-4,-2-2,-25 2,5-1,-104 14,97-17,-89 24,141-27,-20 5,1 3,1 1,0 4,-39 22,-85 46,-37 8,135-63,-169 72,185-87,50-16,-1 0,1 2,0-1,-12 8,-89 44,81-42,1 2,1 1,-32 23,37-17,1 1,1 2,2 0,-12 18,8-10,-47 41,22-25,45-43,-1 0,2 0,-1 1,1 0,1 1,-6 8,-17 36,13-21,-2-1,-2-1,-8 9,-33 43,38-49,-1-1,-5 3,-11 7,7-8,2 1,-7 12,17-13,1 0,-4 13,15-24,-2-2,-1 0,0 0,-2-1,0-1,-1-1,-2 0,12-13,-20 15,26-22,0 0,1 0,-1 0,1 0,-1 1,0-1,1 0,-1 0,0-1,1 1,-1 0,0 0,1 0,-1 0,0-1,1 1,-1 0,1 0,-1-1,1 1,-1 0,0-1,1 1,0-1,-1 1,1-1,-1 1,1-1,-1 1,1-1,0 1,-1-1,1 0,0 1,0-1,0 1,-1-1,1 0,0 1,0-1,0 0,0 1,0-1,0 0,0 1,0-1,0 0,1 0,-2-13,1-1,0 0,1 1,1-1,0 0,1 1,3-10,7-37,19-148,3 105,-28 81</inkml:trace>
  <inkml:trace contextRef="#ctx0" brushRef="#br0" timeOffset="10737.93">28 2751,'86'-44,"-1"-3,-3-4,61-50,-108 76,2 2,1 2,1 1,0 2,19-4,-8 1,-16 7,-1-1,2 2,9-2,-22 9,16-4,0-2,11-7,-26 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14E214BD-8E03-48BF-A14E-26DC8AA33E84}" type="datetimeFigureOut">
              <a:rPr lang="en-US" smtClean="0"/>
              <a:t>1/9/23</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02B06625-026A-4BC1-9191-A49A75423505}" type="slidenum">
              <a:rPr lang="en-US" smtClean="0"/>
              <a:t>‹#›</a:t>
            </a:fld>
            <a:endParaRPr lang="en-US"/>
          </a:p>
        </p:txBody>
      </p:sp>
    </p:spTree>
    <p:extLst>
      <p:ext uri="{BB962C8B-B14F-4D97-AF65-F5344CB8AC3E}">
        <p14:creationId xmlns:p14="http://schemas.microsoft.com/office/powerpoint/2010/main" val="147654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Grady_Booch"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John_Vlisside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Ralph_Johnson_(computer_scientist)" TargetMode="External"/><Relationship Id="rId5" Type="http://schemas.openxmlformats.org/officeDocument/2006/relationships/hyperlink" Target="https://en.wikipedia.org/wiki/Erich_Gamma" TargetMode="External"/><Relationship Id="rId4" Type="http://schemas.openxmlformats.org/officeDocument/2006/relationships/hyperlink" Target="https://en.wikipedia.org/wiki/Software_design_patter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1</a:t>
            </a:fld>
            <a:endParaRPr lang="en-US"/>
          </a:p>
        </p:txBody>
      </p:sp>
    </p:spTree>
    <p:extLst>
      <p:ext uri="{BB962C8B-B14F-4D97-AF65-F5344CB8AC3E}">
        <p14:creationId xmlns:p14="http://schemas.microsoft.com/office/powerpoint/2010/main" val="276714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Idioms = a group of words established by usage as having a meaning not deducible from those of the individual words (e.g., </a:t>
            </a:r>
            <a:r>
              <a:rPr lang="en-US" sz="1200" b="0" i="1" kern="1200" dirty="0">
                <a:solidFill>
                  <a:schemeClr val="tx1"/>
                </a:solidFill>
                <a:effectLst/>
                <a:latin typeface="+mn-lt"/>
                <a:ea typeface="+mn-ea"/>
                <a:cs typeface="+mn-cs"/>
              </a:rPr>
              <a:t>rain cats and dogs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see the light</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573ECDF-9309-4508-8685-6A33EB9C4AFE}" type="slidenum">
              <a:rPr lang="en-US" smtClean="0"/>
              <a:t>23</a:t>
            </a:fld>
            <a:endParaRPr lang="en-US"/>
          </a:p>
        </p:txBody>
      </p:sp>
    </p:spTree>
    <p:extLst>
      <p:ext uri="{BB962C8B-B14F-4D97-AF65-F5344CB8AC3E}">
        <p14:creationId xmlns:p14="http://schemas.microsoft.com/office/powerpoint/2010/main" val="290498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English punk rock band</a:t>
            </a:r>
          </a:p>
          <a:p>
            <a:r>
              <a:rPr lang="en-US" b="1" dirty="0"/>
              <a:t>2 Float ins</a:t>
            </a:r>
          </a:p>
          <a:p>
            <a:r>
              <a:rPr lang="en-US" sz="1200" b="1" i="1" kern="1200" dirty="0">
                <a:solidFill>
                  <a:schemeClr val="tx1"/>
                </a:solidFill>
                <a:effectLst/>
                <a:latin typeface="+mn-lt"/>
                <a:ea typeface="+mn-ea"/>
                <a:cs typeface="+mn-cs"/>
              </a:rPr>
              <a:t>Design Patterns: Elements of Reusable Object-Oriented Software</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Software engineering"/>
              </a:rPr>
              <a:t>software engineering</a:t>
            </a:r>
            <a:r>
              <a:rPr lang="en-US" sz="1200" b="0" i="0" kern="1200" dirty="0">
                <a:solidFill>
                  <a:schemeClr val="tx1"/>
                </a:solidFill>
                <a:effectLst/>
                <a:latin typeface="+mn-lt"/>
                <a:ea typeface="+mn-ea"/>
                <a:cs typeface="+mn-cs"/>
              </a:rPr>
              <a:t> book describing </a:t>
            </a:r>
            <a:r>
              <a:rPr lang="en-US" sz="1200" b="0" i="0" u="none" strike="noStrike" kern="1200" dirty="0">
                <a:solidFill>
                  <a:schemeClr val="tx1"/>
                </a:solidFill>
                <a:effectLst/>
                <a:latin typeface="+mn-lt"/>
                <a:ea typeface="+mn-ea"/>
                <a:cs typeface="+mn-cs"/>
                <a:hlinkClick r:id="rId4" tooltip="Software design pattern"/>
              </a:rPr>
              <a:t>software design patterns</a:t>
            </a:r>
            <a:r>
              <a:rPr lang="en-US" sz="1200" b="0" i="0" kern="1200" dirty="0">
                <a:solidFill>
                  <a:schemeClr val="tx1"/>
                </a:solidFill>
                <a:effectLst/>
                <a:latin typeface="+mn-lt"/>
                <a:ea typeface="+mn-ea"/>
                <a:cs typeface="+mn-cs"/>
              </a:rPr>
              <a:t>. The book's authors are </a:t>
            </a:r>
            <a:r>
              <a:rPr lang="en-US" sz="1200" b="0" i="0" u="none" strike="noStrike" kern="1200" dirty="0">
                <a:solidFill>
                  <a:schemeClr val="tx1"/>
                </a:solidFill>
                <a:effectLst/>
                <a:latin typeface="+mn-lt"/>
                <a:ea typeface="+mn-ea"/>
                <a:cs typeface="+mn-cs"/>
                <a:hlinkClick r:id="rId5" tooltip="Erich Gamma"/>
              </a:rPr>
              <a:t>Erich Gamma</a:t>
            </a:r>
            <a:r>
              <a:rPr lang="en-US" sz="1200" b="0" i="0" kern="1200" dirty="0">
                <a:solidFill>
                  <a:schemeClr val="tx1"/>
                </a:solidFill>
                <a:effectLst/>
                <a:latin typeface="+mn-lt"/>
                <a:ea typeface="+mn-ea"/>
                <a:cs typeface="+mn-cs"/>
              </a:rPr>
              <a:t>, Richard Helm, </a:t>
            </a:r>
            <a:r>
              <a:rPr lang="en-US" sz="1200" b="0" i="0" u="none" strike="noStrike" kern="1200" dirty="0">
                <a:solidFill>
                  <a:schemeClr val="tx1"/>
                </a:solidFill>
                <a:effectLst/>
                <a:latin typeface="+mn-lt"/>
                <a:ea typeface="+mn-ea"/>
                <a:cs typeface="+mn-cs"/>
                <a:hlinkClick r:id="rId6" tooltip="Ralph Johnson (computer scientist)"/>
              </a:rPr>
              <a:t>Ralph Johnson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John Vlissides"/>
              </a:rPr>
              <a:t>John </a:t>
            </a:r>
            <a:r>
              <a:rPr lang="en-US" sz="1200" b="0" i="0" u="none" strike="noStrike" kern="1200" dirty="0" err="1">
                <a:solidFill>
                  <a:schemeClr val="tx1"/>
                </a:solidFill>
                <a:effectLst/>
                <a:latin typeface="+mn-lt"/>
                <a:ea typeface="+mn-ea"/>
                <a:cs typeface="+mn-cs"/>
                <a:hlinkClick r:id="rId7" tooltip="John Vlissides"/>
              </a:rPr>
              <a:t>Vlissides</a:t>
            </a:r>
            <a:r>
              <a:rPr lang="en-US" sz="1200" b="0" i="0" kern="1200" dirty="0">
                <a:solidFill>
                  <a:schemeClr val="tx1"/>
                </a:solidFill>
                <a:effectLst/>
                <a:latin typeface="+mn-lt"/>
                <a:ea typeface="+mn-ea"/>
                <a:cs typeface="+mn-cs"/>
              </a:rPr>
              <a:t> with a foreword by </a:t>
            </a:r>
            <a:r>
              <a:rPr lang="en-US" sz="1200" b="0" i="0" u="none" strike="noStrike" kern="1200" dirty="0">
                <a:solidFill>
                  <a:schemeClr val="tx1"/>
                </a:solidFill>
                <a:effectLst/>
                <a:latin typeface="+mn-lt"/>
                <a:ea typeface="+mn-ea"/>
                <a:cs typeface="+mn-cs"/>
                <a:hlinkClick r:id="rId8" tooltip="Grady Booch"/>
              </a:rPr>
              <a:t>Grady </a:t>
            </a:r>
            <a:r>
              <a:rPr lang="en-US" sz="1200" b="0" i="0" u="none" strike="noStrike" kern="1200" dirty="0" err="1">
                <a:solidFill>
                  <a:schemeClr val="tx1"/>
                </a:solidFill>
                <a:effectLst/>
                <a:latin typeface="+mn-lt"/>
                <a:ea typeface="+mn-ea"/>
                <a:cs typeface="+mn-cs"/>
                <a:hlinkClick r:id="rId8" tooltip="Grady Booch"/>
              </a:rPr>
              <a:t>Booch</a:t>
            </a:r>
            <a:r>
              <a:rPr lang="en-US" sz="1200" b="0" i="0" kern="1200" dirty="0">
                <a:solidFill>
                  <a:schemeClr val="tx1"/>
                </a:solidFill>
                <a:effectLst/>
                <a:latin typeface="+mn-lt"/>
                <a:ea typeface="+mn-ea"/>
                <a:cs typeface="+mn-cs"/>
              </a:rPr>
              <a:t>.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October 21, 1994 – I was well into my career</a:t>
            </a:r>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5303A50A-5776-4C4E-BA3D-C5C05C407233}" type="slidenum">
              <a:rPr lang="en-US" smtClean="0"/>
              <a:t>24</a:t>
            </a:fld>
            <a:endParaRPr lang="en-US"/>
          </a:p>
        </p:txBody>
      </p:sp>
    </p:spTree>
    <p:extLst>
      <p:ext uri="{BB962C8B-B14F-4D97-AF65-F5344CB8AC3E}">
        <p14:creationId xmlns:p14="http://schemas.microsoft.com/office/powerpoint/2010/main" val="253956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Draw schedule time line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Time spent in design is worth 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scalability</a:t>
            </a:r>
            <a:r>
              <a:rPr lang="en-US" sz="1200" kern="1200" dirty="0">
                <a:solidFill>
                  <a:schemeClr val="tx1"/>
                </a:solidFill>
                <a:effectLst/>
                <a:latin typeface="+mn-lt"/>
                <a:ea typeface="+mn-ea"/>
                <a:cs typeface="+mn-cs"/>
              </a:rPr>
              <a:t> deals with how the application can grow or shrink. </a:t>
            </a:r>
            <a:r>
              <a:rPr lang="en-US" sz="1200" b="1" kern="1200" dirty="0">
                <a:solidFill>
                  <a:schemeClr val="tx1"/>
                </a:solidFill>
                <a:effectLst/>
                <a:latin typeface="+mn-lt"/>
                <a:ea typeface="+mn-ea"/>
                <a:cs typeface="+mn-cs"/>
              </a:rPr>
              <a:t>Extensibility</a:t>
            </a:r>
            <a:r>
              <a:rPr lang="en-US" sz="1200" kern="1200" dirty="0">
                <a:solidFill>
                  <a:schemeClr val="tx1"/>
                </a:solidFill>
                <a:effectLst/>
                <a:latin typeface="+mn-lt"/>
                <a:ea typeface="+mn-ea"/>
                <a:cs typeface="+mn-cs"/>
              </a:rPr>
              <a:t> deals with how other people, systems, etc. can take the existing code and add on to it without affecting the base</a:t>
            </a:r>
          </a:p>
          <a:p>
            <a:endParaRPr lang="en-US" dirty="0"/>
          </a:p>
        </p:txBody>
      </p:sp>
      <p:sp>
        <p:nvSpPr>
          <p:cNvPr id="4" name="Slide Number Placeholder 3"/>
          <p:cNvSpPr>
            <a:spLocks noGrp="1"/>
          </p:cNvSpPr>
          <p:nvPr>
            <p:ph type="sldNum" sz="quarter" idx="10"/>
          </p:nvPr>
        </p:nvSpPr>
        <p:spPr/>
        <p:txBody>
          <a:bodyPr/>
          <a:lstStyle/>
          <a:p>
            <a:pPr>
              <a:defRPr/>
            </a:pPr>
            <a:fld id="{D464E566-3E10-4F4E-B96B-8D208D7401E8}" type="slidenum">
              <a:rPr lang="en-US" smtClean="0"/>
              <a:pPr>
                <a:defRPr/>
              </a:pPr>
              <a:t>27</a:t>
            </a:fld>
            <a:endParaRPr lang="en-US" dirty="0"/>
          </a:p>
        </p:txBody>
      </p:sp>
    </p:spTree>
    <p:extLst>
      <p:ext uri="{BB962C8B-B14F-4D97-AF65-F5344CB8AC3E}">
        <p14:creationId xmlns:p14="http://schemas.microsoft.com/office/powerpoint/2010/main" val="170570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often an interview question</a:t>
            </a:r>
          </a:p>
        </p:txBody>
      </p:sp>
      <p:sp>
        <p:nvSpPr>
          <p:cNvPr id="4" name="Slide Number Placeholder 3"/>
          <p:cNvSpPr>
            <a:spLocks noGrp="1"/>
          </p:cNvSpPr>
          <p:nvPr>
            <p:ph type="sldNum" sz="quarter" idx="10"/>
          </p:nvPr>
        </p:nvSpPr>
        <p:spPr/>
        <p:txBody>
          <a:bodyPr/>
          <a:lstStyle/>
          <a:p>
            <a:pPr>
              <a:defRPr/>
            </a:pPr>
            <a:fld id="{D464E566-3E10-4F4E-B96B-8D208D7401E8}" type="slidenum">
              <a:rPr lang="en-US" smtClean="0"/>
              <a:pPr>
                <a:defRPr/>
              </a:pPr>
              <a:t>30</a:t>
            </a:fld>
            <a:endParaRPr lang="en-US" dirty="0"/>
          </a:p>
        </p:txBody>
      </p:sp>
    </p:spTree>
    <p:extLst>
      <p:ext uri="{BB962C8B-B14F-4D97-AF65-F5344CB8AC3E}">
        <p14:creationId xmlns:p14="http://schemas.microsoft.com/office/powerpoint/2010/main" val="71771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patterns are part of a well designed solution</a:t>
            </a:r>
          </a:p>
          <a:p>
            <a:r>
              <a:rPr lang="en-US" dirty="0"/>
              <a:t>Principles -&gt;patterns</a:t>
            </a:r>
          </a:p>
          <a:p>
            <a:endParaRPr lang="en-US" dirty="0"/>
          </a:p>
          <a:p>
            <a:r>
              <a:rPr lang="en-US" b="1" i="0" dirty="0">
                <a:solidFill>
                  <a:srgbClr val="222222"/>
                </a:solidFill>
                <a:effectLst/>
                <a:latin typeface="Roboto"/>
              </a:rPr>
              <a:t>High cohesion</a:t>
            </a:r>
            <a:r>
              <a:rPr lang="en-US" b="0" i="0" dirty="0">
                <a:solidFill>
                  <a:srgbClr val="222222"/>
                </a:solidFill>
                <a:effectLst/>
                <a:latin typeface="Roboto"/>
              </a:rPr>
              <a:t> is a software engineering concept that refers to how closely all the routines in a class, or all the code in a routine, support a central purpose. Classes that contain strongly related functionalities are described as having </a:t>
            </a:r>
            <a:r>
              <a:rPr lang="en-US" b="1" i="0" dirty="0">
                <a:solidFill>
                  <a:srgbClr val="222222"/>
                </a:solidFill>
                <a:effectLst/>
                <a:latin typeface="Roboto"/>
              </a:rPr>
              <a:t>high cohesion</a:t>
            </a:r>
            <a:r>
              <a:rPr lang="en-US" b="0" i="0" dirty="0">
                <a:solidFill>
                  <a:srgbClr val="222222"/>
                </a:solidFill>
                <a:effectLst/>
                <a:latin typeface="Roboto"/>
              </a:rPr>
              <a:t>;</a:t>
            </a:r>
          </a:p>
          <a:p>
            <a:endParaRPr lang="en-US" b="0" i="0" dirty="0">
              <a:solidFill>
                <a:srgbClr val="222222"/>
              </a:solidFill>
              <a:effectLst/>
              <a:latin typeface="Roboto"/>
            </a:endParaRPr>
          </a:p>
          <a:p>
            <a:r>
              <a:rPr lang="en-US" b="1" i="0" dirty="0">
                <a:solidFill>
                  <a:srgbClr val="222222"/>
                </a:solidFill>
                <a:effectLst/>
                <a:latin typeface="Roboto"/>
              </a:rPr>
              <a:t>Low coupling</a:t>
            </a:r>
            <a:r>
              <a:rPr lang="en-US" b="0" i="0" dirty="0">
                <a:solidFill>
                  <a:srgbClr val="222222"/>
                </a:solidFill>
                <a:effectLst/>
                <a:latin typeface="Roboto"/>
              </a:rPr>
              <a:t> refers to a relationship in which one module interacts with another module through a simple and stable interface and does not need to be concerned with the other module's internal implementation</a:t>
            </a:r>
            <a:endParaRPr lang="en-US" dirty="0"/>
          </a:p>
        </p:txBody>
      </p:sp>
      <p:sp>
        <p:nvSpPr>
          <p:cNvPr id="4" name="Slide Number Placeholder 3"/>
          <p:cNvSpPr>
            <a:spLocks noGrp="1"/>
          </p:cNvSpPr>
          <p:nvPr>
            <p:ph type="sldNum" sz="quarter" idx="10"/>
          </p:nvPr>
        </p:nvSpPr>
        <p:spPr/>
        <p:txBody>
          <a:bodyPr/>
          <a:lstStyle/>
          <a:p>
            <a:pPr>
              <a:defRPr/>
            </a:pPr>
            <a:fld id="{D464E566-3E10-4F4E-B96B-8D208D7401E8}" type="slidenum">
              <a:rPr lang="en-US" smtClean="0"/>
              <a:pPr>
                <a:defRPr/>
              </a:pPr>
              <a:t>31</a:t>
            </a:fld>
            <a:endParaRPr lang="en-US" dirty="0"/>
          </a:p>
        </p:txBody>
      </p:sp>
    </p:spTree>
    <p:extLst>
      <p:ext uri="{BB962C8B-B14F-4D97-AF65-F5344CB8AC3E}">
        <p14:creationId xmlns:p14="http://schemas.microsoft.com/office/powerpoint/2010/main" val="243059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a:p>
            <a:endParaRPr lang="en-US" dirty="0"/>
          </a:p>
          <a:p>
            <a:r>
              <a:rPr lang="en-US" dirty="0"/>
              <a:t>Shared vocabulary</a:t>
            </a:r>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32</a:t>
            </a:fld>
            <a:endParaRPr lang="en-US"/>
          </a:p>
        </p:txBody>
      </p:sp>
    </p:spTree>
    <p:extLst>
      <p:ext uri="{BB962C8B-B14F-4D97-AF65-F5344CB8AC3E}">
        <p14:creationId xmlns:p14="http://schemas.microsoft.com/office/powerpoint/2010/main" val="330456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p:txBody>
      </p:sp>
      <p:sp>
        <p:nvSpPr>
          <p:cNvPr id="4" name="Slide Number Placeholder 3"/>
          <p:cNvSpPr>
            <a:spLocks noGrp="1"/>
          </p:cNvSpPr>
          <p:nvPr>
            <p:ph type="sldNum" sz="quarter" idx="10"/>
          </p:nvPr>
        </p:nvSpPr>
        <p:spPr/>
        <p:txBody>
          <a:bodyPr/>
          <a:lstStyle/>
          <a:p>
            <a:fld id="{02B06625-026A-4BC1-9191-A49A75423505}" type="slidenum">
              <a:rPr lang="en-US" smtClean="0"/>
              <a:t>33</a:t>
            </a:fld>
            <a:endParaRPr lang="en-US"/>
          </a:p>
        </p:txBody>
      </p:sp>
    </p:spTree>
    <p:extLst>
      <p:ext uri="{BB962C8B-B14F-4D97-AF65-F5344CB8AC3E}">
        <p14:creationId xmlns:p14="http://schemas.microsoft.com/office/powerpoint/2010/main" val="990224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float in</a:t>
            </a:r>
          </a:p>
          <a:p>
            <a:r>
              <a:rPr lang="en-US" sz="1200" b="0" i="0" kern="1200" dirty="0">
                <a:solidFill>
                  <a:schemeClr val="tx1"/>
                </a:solidFill>
                <a:effectLst/>
                <a:latin typeface="+mn-lt"/>
                <a:ea typeface="+mn-ea"/>
                <a:cs typeface="+mn-cs"/>
              </a:rPr>
              <a:t>Now typically you think of one class inheriting from the other if they share </a:t>
            </a:r>
            <a:r>
              <a:rPr lang="en-US" sz="1200" b="1" i="0" kern="1200" dirty="0">
                <a:solidFill>
                  <a:schemeClr val="tx1"/>
                </a:solidFill>
                <a:effectLst/>
                <a:latin typeface="+mn-lt"/>
                <a:ea typeface="+mn-ea"/>
                <a:cs typeface="+mn-cs"/>
              </a:rPr>
              <a:t>an is-a relationship</a:t>
            </a:r>
            <a:r>
              <a:rPr lang="en-US" sz="1200" b="0" i="0" kern="1200" dirty="0">
                <a:solidFill>
                  <a:schemeClr val="tx1"/>
                </a:solidFill>
                <a:effectLst/>
                <a:latin typeface="+mn-lt"/>
                <a:ea typeface="+mn-ea"/>
                <a:cs typeface="+mn-cs"/>
              </a:rPr>
              <a:t>. --- For instance if a dog is a canine then a dog should inherit from the canine class. And then we can extend this further with other types of canines. --- In each case, we're using the implementation of the classes we inherit from. --- This is a powerful technique, and there are many designs where inheritance is exactly the right choice. --- </a:t>
            </a:r>
            <a:r>
              <a:rPr lang="en-US" sz="1200" b="1" i="0" kern="1200" dirty="0">
                <a:solidFill>
                  <a:schemeClr val="tx1"/>
                </a:solidFill>
                <a:effectLst/>
                <a:latin typeface="+mn-lt"/>
                <a:ea typeface="+mn-ea"/>
                <a:cs typeface="+mn-cs"/>
              </a:rPr>
              <a:t>But it's also easy to overdo inheritance, </a:t>
            </a:r>
            <a:r>
              <a:rPr lang="en-US" sz="1200" b="0" i="0" kern="1200" dirty="0">
                <a:solidFill>
                  <a:schemeClr val="tx1"/>
                </a:solidFill>
                <a:effectLst/>
                <a:latin typeface="+mn-lt"/>
                <a:ea typeface="+mn-ea"/>
                <a:cs typeface="+mn-cs"/>
              </a:rPr>
              <a:t>and make it the basis for all object-orient design.  In fact, it's easy to treat inheritance as a hammer, making every design look like it needs super classes and subclasses your nails.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something you should pay attention to, when all your class relationships and your designs are </a:t>
            </a:r>
            <a:r>
              <a:rPr lang="en-US" sz="1200" b="1" i="0" kern="1200" dirty="0">
                <a:solidFill>
                  <a:schemeClr val="tx1"/>
                </a:solidFill>
                <a:effectLst/>
                <a:latin typeface="+mn-lt"/>
                <a:ea typeface="+mn-ea"/>
                <a:cs typeface="+mn-cs"/>
              </a:rPr>
              <a:t>is-a</a:t>
            </a:r>
            <a:r>
              <a:rPr lang="en-US" sz="1200" b="0" i="0" kern="1200" dirty="0">
                <a:solidFill>
                  <a:schemeClr val="tx1"/>
                </a:solidFill>
                <a:effectLst/>
                <a:latin typeface="+mn-lt"/>
                <a:ea typeface="+mn-ea"/>
                <a:cs typeface="+mn-cs"/>
              </a:rPr>
              <a:t> relationships, it's time to take a closer look at your overall design.  - </a:t>
            </a:r>
            <a:r>
              <a:rPr lang="en-US" sz="1200" b="1" i="0" kern="1200" dirty="0">
                <a:solidFill>
                  <a:schemeClr val="tx1"/>
                </a:solidFill>
                <a:effectLst/>
                <a:latin typeface="+mn-lt"/>
                <a:ea typeface="+mn-ea"/>
                <a:cs typeface="+mn-cs"/>
              </a:rPr>
              <a:t>Why? </a:t>
            </a:r>
            <a:r>
              <a:rPr lang="en-US" sz="1200" b="0" i="0" kern="1200" dirty="0">
                <a:solidFill>
                  <a:schemeClr val="tx1"/>
                </a:solidFill>
                <a:effectLst/>
                <a:latin typeface="+mn-lt"/>
                <a:ea typeface="+mn-ea"/>
                <a:cs typeface="+mn-cs"/>
              </a:rPr>
              <a:t> when you overuse inheritance, you can end up with designs that are quite inflexible and not amendable to change.</a:t>
            </a:r>
            <a:endParaRPr lang="en-US" b="1" dirty="0"/>
          </a:p>
        </p:txBody>
      </p:sp>
      <p:sp>
        <p:nvSpPr>
          <p:cNvPr id="4" name="Slide Number Placeholder 3"/>
          <p:cNvSpPr>
            <a:spLocks noGrp="1"/>
          </p:cNvSpPr>
          <p:nvPr>
            <p:ph type="sldNum" sz="quarter" idx="10"/>
          </p:nvPr>
        </p:nvSpPr>
        <p:spPr/>
        <p:txBody>
          <a:bodyPr/>
          <a:lstStyle/>
          <a:p>
            <a:fld id="{02B06625-026A-4BC1-9191-A49A75423505}" type="slidenum">
              <a:rPr lang="en-US" smtClean="0"/>
              <a:t>37</a:t>
            </a:fld>
            <a:endParaRPr lang="en-US"/>
          </a:p>
        </p:txBody>
      </p:sp>
    </p:spTree>
    <p:extLst>
      <p:ext uri="{BB962C8B-B14F-4D97-AF65-F5344CB8AC3E}">
        <p14:creationId xmlns:p14="http://schemas.microsoft.com/office/powerpoint/2010/main" val="3448640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 a duck simulator--- start with a duck super class. ---You might give the superclass a quack method, a swim method, because those are the things that you guess all ducks are going to want to do.---- give it a display method. But we'll keep that </a:t>
            </a:r>
            <a:r>
              <a:rPr lang="en-US" sz="1200" b="1" i="0" kern="1200" dirty="0">
                <a:solidFill>
                  <a:schemeClr val="tx1"/>
                </a:solidFill>
                <a:effectLst/>
                <a:latin typeface="+mn-lt"/>
                <a:ea typeface="+mn-ea"/>
                <a:cs typeface="+mn-cs"/>
              </a:rPr>
              <a:t>abstract</a:t>
            </a:r>
            <a:r>
              <a:rPr lang="en-US" sz="1200" b="0" i="0" kern="1200" dirty="0">
                <a:solidFill>
                  <a:schemeClr val="tx1"/>
                </a:solidFill>
                <a:effectLst/>
                <a:latin typeface="+mn-lt"/>
                <a:ea typeface="+mn-ea"/>
                <a:cs typeface="+mn-cs"/>
              </a:rPr>
              <a:t>, because each duck will want to implement its own visual look. --- because display is </a:t>
            </a:r>
            <a:r>
              <a:rPr lang="en-US" sz="1200" b="1" i="0" kern="1200" dirty="0">
                <a:solidFill>
                  <a:schemeClr val="tx1"/>
                </a:solidFill>
                <a:effectLst/>
                <a:latin typeface="+mn-lt"/>
                <a:ea typeface="+mn-ea"/>
                <a:cs typeface="+mn-cs"/>
              </a:rPr>
              <a:t>abstract, </a:t>
            </a:r>
            <a:r>
              <a:rPr lang="en-US" sz="1200" b="0" i="0" kern="1200" dirty="0">
                <a:solidFill>
                  <a:schemeClr val="tx1"/>
                </a:solidFill>
                <a:effectLst/>
                <a:latin typeface="+mn-lt"/>
                <a:ea typeface="+mn-ea"/>
                <a:cs typeface="+mn-cs"/>
              </a:rPr>
              <a:t>that makes our duck class abstract too, meaning that we </a:t>
            </a:r>
            <a:r>
              <a:rPr lang="en-US" sz="1200" b="1" i="0" kern="1200" dirty="0">
                <a:solidFill>
                  <a:schemeClr val="tx1"/>
                </a:solidFill>
                <a:effectLst/>
                <a:latin typeface="+mn-lt"/>
                <a:ea typeface="+mn-ea"/>
                <a:cs typeface="+mn-cs"/>
              </a:rPr>
              <a:t>can't instantiate </a:t>
            </a:r>
            <a:r>
              <a:rPr lang="en-US" sz="1200" b="0" i="0" kern="1200" dirty="0">
                <a:solidFill>
                  <a:schemeClr val="tx1"/>
                </a:solidFill>
                <a:effectLst/>
                <a:latin typeface="+mn-lt"/>
                <a:ea typeface="+mn-ea"/>
                <a:cs typeface="+mn-cs"/>
              </a:rPr>
              <a:t>a duck directly. -- add concrete classes</a:t>
            </a:r>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38</a:t>
            </a:fld>
            <a:endParaRPr lang="en-US"/>
          </a:p>
        </p:txBody>
      </p:sp>
    </p:spTree>
    <p:extLst>
      <p:ext uri="{BB962C8B-B14F-4D97-AF65-F5344CB8AC3E}">
        <p14:creationId xmlns:p14="http://schemas.microsoft.com/office/powerpoint/2010/main" val="2689997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39</a:t>
            </a:fld>
            <a:endParaRPr lang="en-US"/>
          </a:p>
        </p:txBody>
      </p:sp>
    </p:spTree>
    <p:extLst>
      <p:ext uri="{BB962C8B-B14F-4D97-AF65-F5344CB8AC3E}">
        <p14:creationId xmlns:p14="http://schemas.microsoft.com/office/powerpoint/2010/main" val="252700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Active learning</a:t>
            </a:r>
          </a:p>
          <a:p>
            <a:endParaRPr lang="en-US" b="1" dirty="0"/>
          </a:p>
          <a:p>
            <a:r>
              <a:rPr lang="en-US" b="1" dirty="0"/>
              <a:t>Go over Syllabus now</a:t>
            </a:r>
          </a:p>
        </p:txBody>
      </p:sp>
      <p:sp>
        <p:nvSpPr>
          <p:cNvPr id="4" name="Slide Number Placeholder 3"/>
          <p:cNvSpPr>
            <a:spLocks noGrp="1"/>
          </p:cNvSpPr>
          <p:nvPr>
            <p:ph type="sldNum" sz="quarter" idx="10"/>
          </p:nvPr>
        </p:nvSpPr>
        <p:spPr/>
        <p:txBody>
          <a:bodyPr/>
          <a:lstStyle/>
          <a:p>
            <a:fld id="{02B06625-026A-4BC1-9191-A49A75423505}" type="slidenum">
              <a:rPr lang="en-US" smtClean="0"/>
              <a:t>3</a:t>
            </a:fld>
            <a:endParaRPr lang="en-US"/>
          </a:p>
        </p:txBody>
      </p:sp>
    </p:spTree>
    <p:extLst>
      <p:ext uri="{BB962C8B-B14F-4D97-AF65-F5344CB8AC3E}">
        <p14:creationId xmlns:p14="http://schemas.microsoft.com/office/powerpoint/2010/main" val="173987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ask yourself what happens sooner or later in every object-oriented design? ---  </a:t>
            </a:r>
            <a:r>
              <a:rPr lang="en-US" sz="1200" b="1" i="0" kern="1200" dirty="0">
                <a:solidFill>
                  <a:schemeClr val="tx1"/>
                </a:solidFill>
                <a:effectLst/>
                <a:latin typeface="+mn-lt"/>
                <a:ea typeface="+mn-ea"/>
                <a:cs typeface="+mn-cs"/>
              </a:rPr>
              <a:t>The unexpected of course</a:t>
            </a:r>
            <a:r>
              <a:rPr lang="en-US" sz="1200" b="0" i="0" kern="1200" dirty="0">
                <a:solidFill>
                  <a:schemeClr val="tx1"/>
                </a:solidFill>
                <a:effectLst/>
                <a:latin typeface="+mn-lt"/>
                <a:ea typeface="+mn-ea"/>
                <a:cs typeface="+mn-cs"/>
              </a:rPr>
              <a:t>. --</a:t>
            </a:r>
            <a:r>
              <a:rPr lang="en-US" dirty="0"/>
              <a:t>We need to add additional ducks --</a:t>
            </a:r>
            <a:r>
              <a:rPr lang="en-US" sz="1200" b="0" i="0" kern="1200" dirty="0">
                <a:solidFill>
                  <a:schemeClr val="tx1"/>
                </a:solidFill>
                <a:effectLst/>
                <a:latin typeface="+mn-lt"/>
                <a:ea typeface="+mn-ea"/>
                <a:cs typeface="+mn-cs"/>
              </a:rPr>
              <a:t>. Rubber Ducks don’t quack --- But we can handle that by </a:t>
            </a:r>
            <a:r>
              <a:rPr lang="en-US" sz="1200" b="1" i="0" kern="1200" dirty="0">
                <a:solidFill>
                  <a:schemeClr val="tx1"/>
                </a:solidFill>
                <a:effectLst/>
                <a:latin typeface="+mn-lt"/>
                <a:ea typeface="+mn-ea"/>
                <a:cs typeface="+mn-cs"/>
              </a:rPr>
              <a:t>overriding</a:t>
            </a:r>
            <a:r>
              <a:rPr lang="en-US" sz="1200" b="0" i="0" kern="1200" dirty="0">
                <a:solidFill>
                  <a:schemeClr val="tx1"/>
                </a:solidFill>
                <a:effectLst/>
                <a:latin typeface="+mn-lt"/>
                <a:ea typeface="+mn-ea"/>
                <a:cs typeface="+mn-cs"/>
              </a:rPr>
              <a:t> the quack method and making the rubber duck squeak</a:t>
            </a:r>
            <a:endParaRPr lang="en-US" dirty="0"/>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41</a:t>
            </a:fld>
            <a:endParaRPr lang="en-US"/>
          </a:p>
        </p:txBody>
      </p:sp>
    </p:spTree>
    <p:extLst>
      <p:ext uri="{BB962C8B-B14F-4D97-AF65-F5344CB8AC3E}">
        <p14:creationId xmlns:p14="http://schemas.microsoft.com/office/powerpoint/2010/main" val="314207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Another Feature request </a:t>
            </a:r>
            <a:r>
              <a:rPr lang="en-US" dirty="0"/>
              <a:t>-- </a:t>
            </a:r>
            <a:r>
              <a:rPr lang="en-US" sz="1200" b="0" i="0" kern="1200" dirty="0">
                <a:solidFill>
                  <a:schemeClr val="tx1"/>
                </a:solidFill>
                <a:effectLst/>
                <a:latin typeface="+mn-lt"/>
                <a:ea typeface="+mn-ea"/>
                <a:cs typeface="+mn-cs"/>
              </a:rPr>
              <a:t> Add more ducks (decoy) ---So we need to fix rubber &amp; decoy duck again by overriding the fly method. ----  And then we'll add some code to make sure that the rubber &amp; decoy duck does nothing (no op) in the method when it's called.</a:t>
            </a:r>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42</a:t>
            </a:fld>
            <a:endParaRPr lang="en-US"/>
          </a:p>
        </p:txBody>
      </p:sp>
    </p:spTree>
    <p:extLst>
      <p:ext uri="{BB962C8B-B14F-4D97-AF65-F5344CB8AC3E}">
        <p14:creationId xmlns:p14="http://schemas.microsoft.com/office/powerpoint/2010/main" val="388937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 a huge benefit from inheritance -- We can’t look at our super class and cannot get a lot of direct knowledge.  --- We really have to go into each concrete class to learn more about the code does. --- changes to super class (fly) affect other ducks (side affect)  -- </a:t>
            </a:r>
            <a:r>
              <a:rPr lang="en-US" b="0" dirty="0"/>
              <a:t>Runtime Behaviors are assigned a compile time </a:t>
            </a:r>
            <a:r>
              <a:rPr lang="en-US" dirty="0"/>
              <a:t>(hard to change, </a:t>
            </a:r>
            <a:r>
              <a:rPr lang="en-US" dirty="0" err="1"/>
              <a:t>ie</a:t>
            </a:r>
            <a:r>
              <a:rPr lang="en-US" dirty="0"/>
              <a:t>: injured, captured)</a:t>
            </a:r>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45</a:t>
            </a:fld>
            <a:endParaRPr lang="en-US"/>
          </a:p>
        </p:txBody>
      </p:sp>
    </p:spTree>
    <p:extLst>
      <p:ext uri="{BB962C8B-B14F-4D97-AF65-F5344CB8AC3E}">
        <p14:creationId xmlns:p14="http://schemas.microsoft.com/office/powerpoint/2010/main" val="2489448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46</a:t>
            </a:fld>
            <a:endParaRPr lang="en-US"/>
          </a:p>
        </p:txBody>
      </p:sp>
    </p:spTree>
    <p:extLst>
      <p:ext uri="{BB962C8B-B14F-4D97-AF65-F5344CB8AC3E}">
        <p14:creationId xmlns:p14="http://schemas.microsoft.com/office/powerpoint/2010/main" val="1502831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47</a:t>
            </a:fld>
            <a:endParaRPr lang="en-US"/>
          </a:p>
        </p:txBody>
      </p:sp>
    </p:spTree>
    <p:extLst>
      <p:ext uri="{BB962C8B-B14F-4D97-AF65-F5344CB8AC3E}">
        <p14:creationId xmlns:p14="http://schemas.microsoft.com/office/powerpoint/2010/main" val="4028134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Roboto"/>
              </a:rPr>
              <a:t>High cohesion</a:t>
            </a:r>
            <a:r>
              <a:rPr lang="en-US" b="0" i="0" dirty="0">
                <a:solidFill>
                  <a:srgbClr val="222222"/>
                </a:solidFill>
                <a:effectLst/>
                <a:latin typeface="Roboto"/>
              </a:rPr>
              <a:t> is a software engineering concept that refers to how closely all the routines in a class, or all the code in a routine, support a central purpose. Classes that contain strongly related functionalities are described as having </a:t>
            </a:r>
            <a:r>
              <a:rPr lang="en-US" b="1" i="0" dirty="0">
                <a:solidFill>
                  <a:srgbClr val="222222"/>
                </a:solidFill>
                <a:effectLst/>
                <a:latin typeface="Roboto"/>
              </a:rPr>
              <a:t>high cohesion</a:t>
            </a:r>
            <a:r>
              <a:rPr lang="en-US" b="0" i="0" dirty="0">
                <a:solidFill>
                  <a:srgbClr val="222222"/>
                </a:solidFill>
                <a:effectLst/>
                <a:latin typeface="Roboto"/>
              </a:rPr>
              <a:t>;</a:t>
            </a:r>
          </a:p>
          <a:p>
            <a:endParaRPr lang="en-US" b="0" i="0" dirty="0">
              <a:solidFill>
                <a:srgbClr val="222222"/>
              </a:solidFill>
              <a:effectLst/>
              <a:latin typeface="Roboto"/>
            </a:endParaRPr>
          </a:p>
          <a:p>
            <a:r>
              <a:rPr lang="en-US" b="1" i="0" dirty="0">
                <a:solidFill>
                  <a:srgbClr val="222222"/>
                </a:solidFill>
                <a:effectLst/>
                <a:latin typeface="Roboto"/>
              </a:rPr>
              <a:t>Low coupling</a:t>
            </a:r>
            <a:r>
              <a:rPr lang="en-US" b="0" i="0" dirty="0">
                <a:solidFill>
                  <a:srgbClr val="222222"/>
                </a:solidFill>
                <a:effectLst/>
                <a:latin typeface="Roboto"/>
              </a:rPr>
              <a:t> refers to a relationship in which one module interacts with another module through a simple and stable interface and does not need to be concerned with the other module's internal implementation</a:t>
            </a:r>
            <a:endParaRPr lang="en-US" dirty="0"/>
          </a:p>
          <a:p>
            <a:endParaRPr lang="en-US" dirty="0"/>
          </a:p>
        </p:txBody>
      </p:sp>
      <p:sp>
        <p:nvSpPr>
          <p:cNvPr id="4" name="Slide Number Placeholder 3"/>
          <p:cNvSpPr>
            <a:spLocks noGrp="1"/>
          </p:cNvSpPr>
          <p:nvPr>
            <p:ph type="sldNum" sz="quarter" idx="5"/>
          </p:nvPr>
        </p:nvSpPr>
        <p:spPr/>
        <p:txBody>
          <a:bodyPr/>
          <a:lstStyle/>
          <a:p>
            <a:fld id="{02B06625-026A-4BC1-9191-A49A75423505}" type="slidenum">
              <a:rPr lang="en-US" smtClean="0"/>
              <a:t>48</a:t>
            </a:fld>
            <a:endParaRPr lang="en-US"/>
          </a:p>
        </p:txBody>
      </p:sp>
    </p:spTree>
    <p:extLst>
      <p:ext uri="{BB962C8B-B14F-4D97-AF65-F5344CB8AC3E}">
        <p14:creationId xmlns:p14="http://schemas.microsoft.com/office/powerpoint/2010/main" val="2273599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varies: quack, fly</a:t>
            </a:r>
          </a:p>
        </p:txBody>
      </p:sp>
      <p:sp>
        <p:nvSpPr>
          <p:cNvPr id="4" name="Slide Number Placeholder 3"/>
          <p:cNvSpPr>
            <a:spLocks noGrp="1"/>
          </p:cNvSpPr>
          <p:nvPr>
            <p:ph type="sldNum" sz="quarter" idx="10"/>
          </p:nvPr>
        </p:nvSpPr>
        <p:spPr/>
        <p:txBody>
          <a:bodyPr/>
          <a:lstStyle/>
          <a:p>
            <a:fld id="{02B06625-026A-4BC1-9191-A49A75423505}" type="slidenum">
              <a:rPr lang="en-US" smtClean="0"/>
              <a:t>49</a:t>
            </a:fld>
            <a:endParaRPr lang="en-US"/>
          </a:p>
        </p:txBody>
      </p:sp>
    </p:spTree>
    <p:extLst>
      <p:ext uri="{BB962C8B-B14F-4D97-AF65-F5344CB8AC3E}">
        <p14:creationId xmlns:p14="http://schemas.microsoft.com/office/powerpoint/2010/main" val="1457694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refactor and move duck behavior into interfaces</a:t>
            </a:r>
          </a:p>
          <a:p>
            <a:endParaRPr lang="en-US" dirty="0"/>
          </a:p>
          <a:p>
            <a:r>
              <a:rPr lang="en-US" dirty="0"/>
              <a:t>Interface:  contract, no executable code, cannot instantiate</a:t>
            </a:r>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51</a:t>
            </a:fld>
            <a:endParaRPr lang="en-US"/>
          </a:p>
        </p:txBody>
      </p:sp>
    </p:spTree>
    <p:extLst>
      <p:ext uri="{BB962C8B-B14F-4D97-AF65-F5344CB8AC3E}">
        <p14:creationId xmlns:p14="http://schemas.microsoft.com/office/powerpoint/2010/main" val="1519574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Interface can be abstract class – all inheritance should be from interface or abstract class</a:t>
            </a:r>
          </a:p>
        </p:txBody>
      </p:sp>
      <p:sp>
        <p:nvSpPr>
          <p:cNvPr id="4" name="Slide Number Placeholder 3"/>
          <p:cNvSpPr>
            <a:spLocks noGrp="1"/>
          </p:cNvSpPr>
          <p:nvPr>
            <p:ph type="sldNum" sz="quarter" idx="10"/>
          </p:nvPr>
        </p:nvSpPr>
        <p:spPr/>
        <p:txBody>
          <a:bodyPr/>
          <a:lstStyle/>
          <a:p>
            <a:fld id="{02B06625-026A-4BC1-9191-A49A75423505}" type="slidenum">
              <a:rPr lang="en-US" smtClean="0"/>
              <a:t>52</a:t>
            </a:fld>
            <a:endParaRPr lang="en-US"/>
          </a:p>
        </p:txBody>
      </p:sp>
    </p:spTree>
    <p:extLst>
      <p:ext uri="{BB962C8B-B14F-4D97-AF65-F5344CB8AC3E}">
        <p14:creationId xmlns:p14="http://schemas.microsoft.com/office/powerpoint/2010/main" val="2017715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interfaces</a:t>
            </a:r>
          </a:p>
        </p:txBody>
      </p:sp>
      <p:sp>
        <p:nvSpPr>
          <p:cNvPr id="4" name="Slide Number Placeholder 3"/>
          <p:cNvSpPr>
            <a:spLocks noGrp="1"/>
          </p:cNvSpPr>
          <p:nvPr>
            <p:ph type="sldNum" sz="quarter" idx="10"/>
          </p:nvPr>
        </p:nvSpPr>
        <p:spPr/>
        <p:txBody>
          <a:bodyPr/>
          <a:lstStyle/>
          <a:p>
            <a:fld id="{02B06625-026A-4BC1-9191-A49A75423505}" type="slidenum">
              <a:rPr lang="en-US" smtClean="0"/>
              <a:t>53</a:t>
            </a:fld>
            <a:endParaRPr lang="en-US"/>
          </a:p>
        </p:txBody>
      </p:sp>
    </p:spTree>
    <p:extLst>
      <p:ext uri="{BB962C8B-B14F-4D97-AF65-F5344CB8AC3E}">
        <p14:creationId xmlns:p14="http://schemas.microsoft.com/office/powerpoint/2010/main" val="48443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9F99227-D255-4425-B1E5-F7BAFADBE1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BEEED4E-0802-48CE-8E89-BE3BA6403A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FCD51D1A-CE87-4F35-B327-7CA314FAA658}"/>
              </a:ext>
            </a:extLst>
          </p:cNvPr>
          <p:cNvSpPr>
            <a:spLocks noGrp="1"/>
          </p:cNvSpPr>
          <p:nvPr>
            <p:ph type="sldNum" sz="quarter" idx="5"/>
          </p:nvPr>
        </p:nvSpPr>
        <p:spPr/>
        <p:txBody>
          <a:bodyPr/>
          <a:lstStyle/>
          <a:p>
            <a:pPr>
              <a:defRPr/>
            </a:pPr>
            <a:fld id="{8A6D50DD-C028-4558-9CF4-F6FFC588043C}" type="slidenum">
              <a:rPr lang="en-US" altLang="en-US" smtClean="0"/>
              <a:pPr>
                <a:defRPr/>
              </a:pPr>
              <a:t>4</a:t>
            </a:fld>
            <a:endParaRPr lang="en-US" altLang="en-US"/>
          </a:p>
        </p:txBody>
      </p:sp>
    </p:spTree>
    <p:extLst>
      <p:ext uri="{BB962C8B-B14F-4D97-AF65-F5344CB8AC3E}">
        <p14:creationId xmlns:p14="http://schemas.microsoft.com/office/powerpoint/2010/main" val="618082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 Closed Principle </a:t>
            </a:r>
          </a:p>
        </p:txBody>
      </p:sp>
      <p:sp>
        <p:nvSpPr>
          <p:cNvPr id="4" name="Slide Number Placeholder 3"/>
          <p:cNvSpPr>
            <a:spLocks noGrp="1"/>
          </p:cNvSpPr>
          <p:nvPr>
            <p:ph type="sldNum" sz="quarter" idx="5"/>
          </p:nvPr>
        </p:nvSpPr>
        <p:spPr/>
        <p:txBody>
          <a:bodyPr/>
          <a:lstStyle/>
          <a:p>
            <a:fld id="{02B06625-026A-4BC1-9191-A49A75423505}" type="slidenum">
              <a:rPr lang="en-US" smtClean="0"/>
              <a:t>54</a:t>
            </a:fld>
            <a:endParaRPr lang="en-US"/>
          </a:p>
        </p:txBody>
      </p:sp>
    </p:spTree>
    <p:extLst>
      <p:ext uri="{BB962C8B-B14F-4D97-AF65-F5344CB8AC3E}">
        <p14:creationId xmlns:p14="http://schemas.microsoft.com/office/powerpoint/2010/main" val="2967367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wrong with this design?</a:t>
            </a:r>
          </a:p>
        </p:txBody>
      </p:sp>
      <p:sp>
        <p:nvSpPr>
          <p:cNvPr id="4" name="Slide Number Placeholder 3"/>
          <p:cNvSpPr>
            <a:spLocks noGrp="1"/>
          </p:cNvSpPr>
          <p:nvPr>
            <p:ph type="sldNum" sz="quarter" idx="10"/>
          </p:nvPr>
        </p:nvSpPr>
        <p:spPr/>
        <p:txBody>
          <a:bodyPr/>
          <a:lstStyle/>
          <a:p>
            <a:fld id="{02B06625-026A-4BC1-9191-A49A75423505}" type="slidenum">
              <a:rPr lang="en-US" smtClean="0"/>
              <a:t>55</a:t>
            </a:fld>
            <a:endParaRPr lang="en-US"/>
          </a:p>
        </p:txBody>
      </p:sp>
    </p:spTree>
    <p:extLst>
      <p:ext uri="{BB962C8B-B14F-4D97-AF65-F5344CB8AC3E}">
        <p14:creationId xmlns:p14="http://schemas.microsoft.com/office/powerpoint/2010/main" val="173277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56</a:t>
            </a:fld>
            <a:endParaRPr lang="en-US"/>
          </a:p>
        </p:txBody>
      </p:sp>
    </p:spTree>
    <p:extLst>
      <p:ext uri="{BB962C8B-B14F-4D97-AF65-F5344CB8AC3E}">
        <p14:creationId xmlns:p14="http://schemas.microsoft.com/office/powerpoint/2010/main" val="79321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a:p>
            <a:r>
              <a:rPr lang="en-US" dirty="0"/>
              <a:t>So, where do we go from here?  Has OOP failed us?</a:t>
            </a:r>
          </a:p>
          <a:p>
            <a:r>
              <a:rPr lang="en-US" b="1" dirty="0"/>
              <a:t>No, we need to go a little farther and apply some design principles</a:t>
            </a:r>
          </a:p>
        </p:txBody>
      </p:sp>
      <p:sp>
        <p:nvSpPr>
          <p:cNvPr id="4" name="Slide Number Placeholder 3"/>
          <p:cNvSpPr>
            <a:spLocks noGrp="1"/>
          </p:cNvSpPr>
          <p:nvPr>
            <p:ph type="sldNum" sz="quarter" idx="10"/>
          </p:nvPr>
        </p:nvSpPr>
        <p:spPr/>
        <p:txBody>
          <a:bodyPr/>
          <a:lstStyle/>
          <a:p>
            <a:fld id="{02B06625-026A-4BC1-9191-A49A75423505}" type="slidenum">
              <a:rPr lang="en-US" smtClean="0"/>
              <a:t>57</a:t>
            </a:fld>
            <a:endParaRPr lang="en-US"/>
          </a:p>
        </p:txBody>
      </p:sp>
    </p:spTree>
    <p:extLst>
      <p:ext uri="{BB962C8B-B14F-4D97-AF65-F5344CB8AC3E}">
        <p14:creationId xmlns:p14="http://schemas.microsoft.com/office/powerpoint/2010/main" val="569797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58</a:t>
            </a:fld>
            <a:endParaRPr lang="en-US"/>
          </a:p>
        </p:txBody>
      </p:sp>
    </p:spTree>
    <p:extLst>
      <p:ext uri="{BB962C8B-B14F-4D97-AF65-F5344CB8AC3E}">
        <p14:creationId xmlns:p14="http://schemas.microsoft.com/office/powerpoint/2010/main" val="3997313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p:txBody>
      </p:sp>
      <p:sp>
        <p:nvSpPr>
          <p:cNvPr id="4" name="Slide Number Placeholder 3"/>
          <p:cNvSpPr>
            <a:spLocks noGrp="1"/>
          </p:cNvSpPr>
          <p:nvPr>
            <p:ph type="sldNum" sz="quarter" idx="10"/>
          </p:nvPr>
        </p:nvSpPr>
        <p:spPr/>
        <p:txBody>
          <a:bodyPr/>
          <a:lstStyle/>
          <a:p>
            <a:fld id="{02B06625-026A-4BC1-9191-A49A75423505}" type="slidenum">
              <a:rPr lang="en-US" smtClean="0"/>
              <a:t>59</a:t>
            </a:fld>
            <a:endParaRPr lang="en-US"/>
          </a:p>
        </p:txBody>
      </p:sp>
    </p:spTree>
    <p:extLst>
      <p:ext uri="{BB962C8B-B14F-4D97-AF65-F5344CB8AC3E}">
        <p14:creationId xmlns:p14="http://schemas.microsoft.com/office/powerpoint/2010/main" val="2893886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a:p>
            <a:r>
              <a:rPr lang="en-US" dirty="0"/>
              <a:t>Change is the only constant in software design. --- Software always changes so you might as well be ready for it.</a:t>
            </a:r>
          </a:p>
        </p:txBody>
      </p:sp>
      <p:sp>
        <p:nvSpPr>
          <p:cNvPr id="4" name="Slide Number Placeholder 3"/>
          <p:cNvSpPr>
            <a:spLocks noGrp="1"/>
          </p:cNvSpPr>
          <p:nvPr>
            <p:ph type="sldNum" sz="quarter" idx="10"/>
          </p:nvPr>
        </p:nvSpPr>
        <p:spPr/>
        <p:txBody>
          <a:bodyPr/>
          <a:lstStyle/>
          <a:p>
            <a:fld id="{02B06625-026A-4BC1-9191-A49A75423505}" type="slidenum">
              <a:rPr lang="en-US" smtClean="0"/>
              <a:t>60</a:t>
            </a:fld>
            <a:endParaRPr lang="en-US"/>
          </a:p>
        </p:txBody>
      </p:sp>
    </p:spTree>
    <p:extLst>
      <p:ext uri="{BB962C8B-B14F-4D97-AF65-F5344CB8AC3E}">
        <p14:creationId xmlns:p14="http://schemas.microsoft.com/office/powerpoint/2010/main" val="373766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quack and fly</a:t>
            </a:r>
          </a:p>
        </p:txBody>
      </p:sp>
      <p:sp>
        <p:nvSpPr>
          <p:cNvPr id="4" name="Slide Number Placeholder 3"/>
          <p:cNvSpPr>
            <a:spLocks noGrp="1"/>
          </p:cNvSpPr>
          <p:nvPr>
            <p:ph type="sldNum" sz="quarter" idx="10"/>
          </p:nvPr>
        </p:nvSpPr>
        <p:spPr/>
        <p:txBody>
          <a:bodyPr/>
          <a:lstStyle/>
          <a:p>
            <a:fld id="{02B06625-026A-4BC1-9191-A49A75423505}" type="slidenum">
              <a:rPr lang="en-US" smtClean="0"/>
              <a:t>61</a:t>
            </a:fld>
            <a:endParaRPr lang="en-US"/>
          </a:p>
        </p:txBody>
      </p:sp>
    </p:spTree>
    <p:extLst>
      <p:ext uri="{BB962C8B-B14F-4D97-AF65-F5344CB8AC3E}">
        <p14:creationId xmlns:p14="http://schemas.microsoft.com/office/powerpoint/2010/main" val="252998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-Identify what changes</a:t>
            </a:r>
          </a:p>
        </p:txBody>
      </p:sp>
      <p:sp>
        <p:nvSpPr>
          <p:cNvPr id="4" name="Slide Number Placeholder 3"/>
          <p:cNvSpPr>
            <a:spLocks noGrp="1"/>
          </p:cNvSpPr>
          <p:nvPr>
            <p:ph type="sldNum" sz="quarter" idx="10"/>
          </p:nvPr>
        </p:nvSpPr>
        <p:spPr/>
        <p:txBody>
          <a:bodyPr/>
          <a:lstStyle/>
          <a:p>
            <a:fld id="{02B06625-026A-4BC1-9191-A49A75423505}" type="slidenum">
              <a:rPr lang="en-US" smtClean="0"/>
              <a:t>62</a:t>
            </a:fld>
            <a:endParaRPr lang="en-US"/>
          </a:p>
        </p:txBody>
      </p:sp>
    </p:spTree>
    <p:extLst>
      <p:ext uri="{BB962C8B-B14F-4D97-AF65-F5344CB8AC3E}">
        <p14:creationId xmlns:p14="http://schemas.microsoft.com/office/powerpoint/2010/main" val="896447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63</a:t>
            </a:fld>
            <a:endParaRPr lang="en-US"/>
          </a:p>
        </p:txBody>
      </p:sp>
    </p:spTree>
    <p:extLst>
      <p:ext uri="{BB962C8B-B14F-4D97-AF65-F5344CB8AC3E}">
        <p14:creationId xmlns:p14="http://schemas.microsoft.com/office/powerpoint/2010/main" val="784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b="1" dirty="0"/>
              <a:t>Go over syllabus and canvas course</a:t>
            </a:r>
          </a:p>
        </p:txBody>
      </p:sp>
      <p:sp>
        <p:nvSpPr>
          <p:cNvPr id="4" name="Slide Number Placeholder 3"/>
          <p:cNvSpPr>
            <a:spLocks noGrp="1"/>
          </p:cNvSpPr>
          <p:nvPr>
            <p:ph type="sldNum" sz="quarter" idx="10"/>
          </p:nvPr>
        </p:nvSpPr>
        <p:spPr/>
        <p:txBody>
          <a:bodyPr/>
          <a:lstStyle/>
          <a:p>
            <a:pPr>
              <a:defRPr/>
            </a:pPr>
            <a:fld id="{D464E566-3E10-4F4E-B96B-8D208D7401E8}" type="slidenum">
              <a:rPr lang="en-US" smtClean="0"/>
              <a:pPr>
                <a:defRPr/>
              </a:pPr>
              <a:t>5</a:t>
            </a:fld>
            <a:endParaRPr lang="en-US" dirty="0"/>
          </a:p>
        </p:txBody>
      </p:sp>
    </p:spTree>
    <p:extLst>
      <p:ext uri="{BB962C8B-B14F-4D97-AF65-F5344CB8AC3E}">
        <p14:creationId xmlns:p14="http://schemas.microsoft.com/office/powerpoint/2010/main" val="721709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Quackbehavior</a:t>
            </a:r>
            <a:r>
              <a:rPr lang="en-US" dirty="0"/>
              <a:t> and </a:t>
            </a:r>
            <a:r>
              <a:rPr lang="en-US" dirty="0" err="1"/>
              <a:t>flybehavior</a:t>
            </a:r>
            <a:r>
              <a:rPr lang="en-US" dirty="0"/>
              <a:t> are interfaces</a:t>
            </a:r>
          </a:p>
        </p:txBody>
      </p:sp>
      <p:sp>
        <p:nvSpPr>
          <p:cNvPr id="4" name="Slide Number Placeholder 3"/>
          <p:cNvSpPr>
            <a:spLocks noGrp="1"/>
          </p:cNvSpPr>
          <p:nvPr>
            <p:ph type="sldNum" sz="quarter" idx="10"/>
          </p:nvPr>
        </p:nvSpPr>
        <p:spPr/>
        <p:txBody>
          <a:bodyPr/>
          <a:lstStyle/>
          <a:p>
            <a:fld id="{02B06625-026A-4BC1-9191-A49A75423505}" type="slidenum">
              <a:rPr lang="en-US" smtClean="0"/>
              <a:t>64</a:t>
            </a:fld>
            <a:endParaRPr lang="en-US"/>
          </a:p>
        </p:txBody>
      </p:sp>
    </p:spTree>
    <p:extLst>
      <p:ext uri="{BB962C8B-B14F-4D97-AF65-F5344CB8AC3E}">
        <p14:creationId xmlns:p14="http://schemas.microsoft.com/office/powerpoint/2010/main" val="296528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Composition = “has a” relationship</a:t>
            </a:r>
          </a:p>
          <a:p>
            <a:endParaRPr lang="en-US" dirty="0"/>
          </a:p>
          <a:p>
            <a:r>
              <a:rPr lang="en-US" sz="1200" kern="1200" dirty="0">
                <a:solidFill>
                  <a:schemeClr val="tx1"/>
                </a:solidFill>
                <a:latin typeface="+mn-lt"/>
                <a:ea typeface="+mn-ea"/>
                <a:cs typeface="+mn-cs"/>
              </a:rPr>
              <a:t>This is the UML diagram for the </a:t>
            </a:r>
            <a:r>
              <a:rPr lang="en-US" sz="1200" b="1" kern="1200" dirty="0">
                <a:solidFill>
                  <a:schemeClr val="tx1"/>
                </a:solidFill>
                <a:latin typeface="+mn-lt"/>
                <a:ea typeface="+mn-ea"/>
                <a:cs typeface="+mn-cs"/>
              </a:rPr>
              <a:t>strategy pattern</a:t>
            </a:r>
            <a:r>
              <a:rPr lang="en-US" sz="1200" kern="1200" dirty="0">
                <a:solidFill>
                  <a:schemeClr val="tx1"/>
                </a:solidFill>
                <a:latin typeface="+mn-lt"/>
                <a:ea typeface="+mn-ea"/>
                <a:cs typeface="+mn-cs"/>
              </a:rPr>
              <a:t>. --- The context receives a request and it decides which strategy to use based off of the situation. --- Strategies all adhere to the same interface. --- And then, finally, the concrete implementations are then selected based off the situation. --- Each strategy is contained within its own class. </a:t>
            </a:r>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65</a:t>
            </a:fld>
            <a:endParaRPr lang="en-US"/>
          </a:p>
        </p:txBody>
      </p:sp>
    </p:spTree>
    <p:extLst>
      <p:ext uri="{BB962C8B-B14F-4D97-AF65-F5344CB8AC3E}">
        <p14:creationId xmlns:p14="http://schemas.microsoft.com/office/powerpoint/2010/main" val="2167130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is the UML diagram for the strategy pattern. --- The context receives a request and it decides which strategy to use based off of the situation. --- Strategies all adhere to the same interface. --- And then, finally, the concrete implementations of which there may be many are then selected based off the situation. --- Each strategy is contained within its own class. --- In this case the different duck types are the algorithms (doesn’t change), strategy is the context (fly and quack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Demo Code: </a:t>
            </a:r>
            <a:r>
              <a:rPr lang="en-US" sz="1200" b="0" kern="1200" dirty="0" err="1">
                <a:solidFill>
                  <a:schemeClr val="tx1"/>
                </a:solidFill>
                <a:latin typeface="+mn-lt"/>
                <a:ea typeface="+mn-ea"/>
                <a:cs typeface="+mn-cs"/>
              </a:rPr>
              <a:t>PatternStrategy</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intellij</a:t>
            </a:r>
            <a:r>
              <a:rPr lang="en-US" sz="1200" b="0" kern="1200" dirty="0">
                <a:solidFill>
                  <a:schemeClr val="tx1"/>
                </a:solidFill>
                <a:latin typeface="+mn-lt"/>
                <a:ea typeface="+mn-ea"/>
                <a:cs typeface="+mn-cs"/>
              </a:rPr>
              <a:t>) or </a:t>
            </a:r>
            <a:r>
              <a:rPr lang="en-US" sz="1200" b="0" kern="1200" dirty="0" err="1">
                <a:solidFill>
                  <a:schemeClr val="tx1"/>
                </a:solidFill>
                <a:latin typeface="+mn-lt"/>
                <a:ea typeface="+mn-ea"/>
                <a:cs typeface="+mn-cs"/>
              </a:rPr>
              <a:t>strategyCsharp</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66</a:t>
            </a:fld>
            <a:endParaRPr lang="en-US"/>
          </a:p>
        </p:txBody>
      </p:sp>
    </p:spTree>
    <p:extLst>
      <p:ext uri="{BB962C8B-B14F-4D97-AF65-F5344CB8AC3E}">
        <p14:creationId xmlns:p14="http://schemas.microsoft.com/office/powerpoint/2010/main" val="3190491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68</a:t>
            </a:fld>
            <a:endParaRPr lang="en-US"/>
          </a:p>
        </p:txBody>
      </p:sp>
    </p:spTree>
    <p:extLst>
      <p:ext uri="{BB962C8B-B14F-4D97-AF65-F5344CB8AC3E}">
        <p14:creationId xmlns:p14="http://schemas.microsoft.com/office/powerpoint/2010/main" val="1919926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demo: </a:t>
            </a:r>
            <a:r>
              <a:rPr lang="en-US" dirty="0" err="1"/>
              <a:t>PatternStratagy</a:t>
            </a:r>
            <a:endParaRPr lang="en-US" dirty="0"/>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69</a:t>
            </a:fld>
            <a:endParaRPr lang="en-US"/>
          </a:p>
        </p:txBody>
      </p:sp>
    </p:spTree>
    <p:extLst>
      <p:ext uri="{BB962C8B-B14F-4D97-AF65-F5344CB8AC3E}">
        <p14:creationId xmlns:p14="http://schemas.microsoft.com/office/powerpoint/2010/main" val="3779776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70</a:t>
            </a:fld>
            <a:endParaRPr lang="en-US"/>
          </a:p>
        </p:txBody>
      </p:sp>
    </p:spTree>
    <p:extLst>
      <p:ext uri="{BB962C8B-B14F-4D97-AF65-F5344CB8AC3E}">
        <p14:creationId xmlns:p14="http://schemas.microsoft.com/office/powerpoint/2010/main" val="2039343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p:txBody>
      </p:sp>
      <p:sp>
        <p:nvSpPr>
          <p:cNvPr id="4" name="Slide Number Placeholder 3"/>
          <p:cNvSpPr>
            <a:spLocks noGrp="1"/>
          </p:cNvSpPr>
          <p:nvPr>
            <p:ph type="sldNum" sz="quarter" idx="10"/>
          </p:nvPr>
        </p:nvSpPr>
        <p:spPr/>
        <p:txBody>
          <a:bodyPr/>
          <a:lstStyle/>
          <a:p>
            <a:fld id="{02B06625-026A-4BC1-9191-A49A75423505}" type="slidenum">
              <a:rPr lang="en-US" smtClean="0"/>
              <a:t>71</a:t>
            </a:fld>
            <a:endParaRPr lang="en-US"/>
          </a:p>
        </p:txBody>
      </p:sp>
    </p:spTree>
    <p:extLst>
      <p:ext uri="{BB962C8B-B14F-4D97-AF65-F5344CB8AC3E}">
        <p14:creationId xmlns:p14="http://schemas.microsoft.com/office/powerpoint/2010/main" val="3989074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72</a:t>
            </a:fld>
            <a:endParaRPr lang="en-US"/>
          </a:p>
        </p:txBody>
      </p:sp>
    </p:spTree>
    <p:extLst>
      <p:ext uri="{BB962C8B-B14F-4D97-AF65-F5344CB8AC3E}">
        <p14:creationId xmlns:p14="http://schemas.microsoft.com/office/powerpoint/2010/main" val="307155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ForoSans-Light"/>
              </a:rPr>
              <a:t>It describes a class that references one or more objects of other classes in instance variables. This allows you to model a </a:t>
            </a:r>
            <a:r>
              <a:rPr lang="en-US" b="0" i="1" dirty="0">
                <a:solidFill>
                  <a:srgbClr val="000000"/>
                </a:solidFill>
                <a:effectLst/>
                <a:latin typeface="ForoSans-Light"/>
              </a:rPr>
              <a:t>has-a</a:t>
            </a:r>
            <a:r>
              <a:rPr lang="en-US" b="0" i="0" dirty="0">
                <a:solidFill>
                  <a:srgbClr val="000000"/>
                </a:solidFill>
                <a:effectLst/>
                <a:latin typeface="ForoSans-Light"/>
              </a:rPr>
              <a:t> association between objects.</a:t>
            </a:r>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73</a:t>
            </a:fld>
            <a:endParaRPr lang="en-US"/>
          </a:p>
        </p:txBody>
      </p:sp>
    </p:spTree>
    <p:extLst>
      <p:ext uri="{BB962C8B-B14F-4D97-AF65-F5344CB8AC3E}">
        <p14:creationId xmlns:p14="http://schemas.microsoft.com/office/powerpoint/2010/main" val="582339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06625-026A-4BC1-9191-A49A75423505}" type="slidenum">
              <a:rPr lang="en-US" smtClean="0"/>
              <a:t>74</a:t>
            </a:fld>
            <a:endParaRPr lang="en-US"/>
          </a:p>
        </p:txBody>
      </p:sp>
    </p:spTree>
    <p:extLst>
      <p:ext uri="{BB962C8B-B14F-4D97-AF65-F5344CB8AC3E}">
        <p14:creationId xmlns:p14="http://schemas.microsoft.com/office/powerpoint/2010/main" val="211743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06625-026A-4BC1-9191-A49A75423505}" type="slidenum">
              <a:rPr lang="en-US" smtClean="0"/>
              <a:t>6</a:t>
            </a:fld>
            <a:endParaRPr lang="en-US"/>
          </a:p>
        </p:txBody>
      </p:sp>
    </p:spTree>
    <p:extLst>
      <p:ext uri="{BB962C8B-B14F-4D97-AF65-F5344CB8AC3E}">
        <p14:creationId xmlns:p14="http://schemas.microsoft.com/office/powerpoint/2010/main" val="3895336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37C85"/>
                </a:solidFill>
                <a:effectLst/>
                <a:latin typeface="Open Sans"/>
              </a:rPr>
              <a:t>t's important to note that the </a:t>
            </a:r>
            <a:r>
              <a:rPr lang="en-US" b="1" i="0" dirty="0">
                <a:solidFill>
                  <a:srgbClr val="737C85"/>
                </a:solidFill>
                <a:effectLst/>
                <a:latin typeface="Open Sans"/>
              </a:rPr>
              <a:t>aggregation link doesn't state in any way that Class A owns Class B nor that there's a parent-child relationship</a:t>
            </a:r>
            <a:r>
              <a:rPr lang="en-US" b="0" i="0" dirty="0">
                <a:solidFill>
                  <a:srgbClr val="737C85"/>
                </a:solidFill>
                <a:effectLst/>
                <a:latin typeface="Open Sans"/>
              </a:rPr>
              <a:t> (when parent deleted all its child's are being deleted as a result) between the two. Actually, quite the opposite! The aggregation link is usually used to stress the point that Class A instance is not the exclusive container of Class B instance, as in fact the same Class B instance has another container/s.</a:t>
            </a:r>
            <a:endParaRPr lang="en-US" dirty="0"/>
          </a:p>
        </p:txBody>
      </p:sp>
      <p:sp>
        <p:nvSpPr>
          <p:cNvPr id="4" name="Slide Number Placeholder 3"/>
          <p:cNvSpPr>
            <a:spLocks noGrp="1"/>
          </p:cNvSpPr>
          <p:nvPr>
            <p:ph type="sldNum" sz="quarter" idx="5"/>
          </p:nvPr>
        </p:nvSpPr>
        <p:spPr/>
        <p:txBody>
          <a:bodyPr/>
          <a:lstStyle/>
          <a:p>
            <a:fld id="{02B06625-026A-4BC1-9191-A49A75423505}" type="slidenum">
              <a:rPr lang="en-US" smtClean="0"/>
              <a:t>77</a:t>
            </a:fld>
            <a:endParaRPr lang="en-US"/>
          </a:p>
        </p:txBody>
      </p:sp>
    </p:spTree>
    <p:extLst>
      <p:ext uri="{BB962C8B-B14F-4D97-AF65-F5344CB8AC3E}">
        <p14:creationId xmlns:p14="http://schemas.microsoft.com/office/powerpoint/2010/main" val="3521397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06625-026A-4BC1-9191-A49A75423505}" type="slidenum">
              <a:rPr lang="en-US" smtClean="0"/>
              <a:t>78</a:t>
            </a:fld>
            <a:endParaRPr lang="en-US"/>
          </a:p>
        </p:txBody>
      </p:sp>
    </p:spTree>
    <p:extLst>
      <p:ext uri="{BB962C8B-B14F-4D97-AF65-F5344CB8AC3E}">
        <p14:creationId xmlns:p14="http://schemas.microsoft.com/office/powerpoint/2010/main" val="3073342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This is the UML diagram for the strategy pattern. The context receives a request and it decides which strategy to use based off of the situation. Strategies all adhere to the same interface. And then, finally, the concrete implementations of which there may be many are then selected based off the situation. Each strategy is contained within its own class. </a:t>
            </a:r>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81</a:t>
            </a:fld>
            <a:endParaRPr lang="en-US"/>
          </a:p>
        </p:txBody>
      </p:sp>
    </p:spTree>
    <p:extLst>
      <p:ext uri="{BB962C8B-B14F-4D97-AF65-F5344CB8AC3E}">
        <p14:creationId xmlns:p14="http://schemas.microsoft.com/office/powerpoint/2010/main" val="1888882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concepts surrounding why you would choose the strategy pattern are that you want to or see the need to eliminate conditional statements in your application. The strategy pattern encapsulates the algorithm options and individual classes that eliminate the conditional statements in your application. Another key point of when you would choose the strategy is if it's difficult to add new strategies or cases inside your application. When using this pattern, the client is typically aware of the strategies that are available and usually chooses the strategy that we are ultimately going to use in our application. A great example of this pattern in the Java API is </a:t>
            </a:r>
            <a:r>
              <a:rPr lang="en-US" sz="1200" kern="1200" dirty="0" err="1">
                <a:solidFill>
                  <a:schemeClr val="tx1"/>
                </a:solidFill>
                <a:latin typeface="+mn-lt"/>
                <a:ea typeface="+mn-ea"/>
                <a:cs typeface="+mn-cs"/>
              </a:rPr>
              <a:t>java.util</a:t>
            </a:r>
            <a:r>
              <a:rPr lang="en-US" sz="1200" kern="1200" dirty="0">
                <a:solidFill>
                  <a:schemeClr val="tx1"/>
                </a:solidFill>
                <a:latin typeface="+mn-lt"/>
                <a:ea typeface="+mn-ea"/>
                <a:cs typeface="+mn-cs"/>
              </a:rPr>
              <a:t> Comparator. The comparator is used when we want to implement various comparison strategies in our application for passing into a sort method. Let's look at the design of the strategy pattern now.</a:t>
            </a:r>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82</a:t>
            </a:fld>
            <a:endParaRPr lang="en-US"/>
          </a:p>
        </p:txBody>
      </p:sp>
    </p:spTree>
    <p:extLst>
      <p:ext uri="{BB962C8B-B14F-4D97-AF65-F5344CB8AC3E}">
        <p14:creationId xmlns:p14="http://schemas.microsoft.com/office/powerpoint/2010/main" val="603356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design of the strategy can be implemented with an interface, but typically it is utilizing an abstract base class. All of the concrete classes are then implemented per strategy, where each concrete class will then implement the algorithm that is unique to that strategy. A key point with the strategy pattern is that we want to minimize, if not eliminate, if/else conditionals from our application. A key point with the design of this pattern is that the client knows about the strategies, but other strategies don't necessarily know about each other. The pieces of the UML diagram are a context, strategy, and concrete strategy implementations. Let's look at that UML diagram now.</a:t>
            </a:r>
            <a:endParaRPr lang="en-US" dirty="0"/>
          </a:p>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83</a:t>
            </a:fld>
            <a:endParaRPr lang="en-US"/>
          </a:p>
        </p:txBody>
      </p:sp>
    </p:spTree>
    <p:extLst>
      <p:ext uri="{BB962C8B-B14F-4D97-AF65-F5344CB8AC3E}">
        <p14:creationId xmlns:p14="http://schemas.microsoft.com/office/powerpoint/2010/main" val="11785248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Could do activity now if there is time</a:t>
            </a:r>
          </a:p>
        </p:txBody>
      </p:sp>
      <p:sp>
        <p:nvSpPr>
          <p:cNvPr id="4" name="Slide Number Placeholder 3"/>
          <p:cNvSpPr>
            <a:spLocks noGrp="1"/>
          </p:cNvSpPr>
          <p:nvPr>
            <p:ph type="sldNum" sz="quarter" idx="10"/>
          </p:nvPr>
        </p:nvSpPr>
        <p:spPr/>
        <p:txBody>
          <a:bodyPr/>
          <a:lstStyle/>
          <a:p>
            <a:fld id="{02B06625-026A-4BC1-9191-A49A75423505}" type="slidenum">
              <a:rPr lang="en-US" smtClean="0"/>
              <a:t>84</a:t>
            </a:fld>
            <a:endParaRPr lang="en-US"/>
          </a:p>
        </p:txBody>
      </p:sp>
    </p:spTree>
    <p:extLst>
      <p:ext uri="{BB962C8B-B14F-4D97-AF65-F5344CB8AC3E}">
        <p14:creationId xmlns:p14="http://schemas.microsoft.com/office/powerpoint/2010/main" val="2741363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 issues</a:t>
            </a:r>
          </a:p>
        </p:txBody>
      </p:sp>
      <p:sp>
        <p:nvSpPr>
          <p:cNvPr id="4" name="Slide Number Placeholder 3"/>
          <p:cNvSpPr>
            <a:spLocks noGrp="1"/>
          </p:cNvSpPr>
          <p:nvPr>
            <p:ph type="sldNum" sz="quarter" idx="10"/>
          </p:nvPr>
        </p:nvSpPr>
        <p:spPr/>
        <p:txBody>
          <a:bodyPr/>
          <a:lstStyle/>
          <a:p>
            <a:fld id="{02B06625-026A-4BC1-9191-A49A75423505}" type="slidenum">
              <a:rPr lang="en-US" smtClean="0"/>
              <a:t>85</a:t>
            </a:fld>
            <a:endParaRPr lang="en-US"/>
          </a:p>
        </p:txBody>
      </p:sp>
    </p:spTree>
    <p:extLst>
      <p:ext uri="{BB962C8B-B14F-4D97-AF65-F5344CB8AC3E}">
        <p14:creationId xmlns:p14="http://schemas.microsoft.com/office/powerpoint/2010/main" val="3915865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on package (under </a:t>
            </a:r>
            <a:r>
              <a:rPr lang="en-US" dirty="0" err="1"/>
              <a:t>src</a:t>
            </a:r>
            <a:r>
              <a:rPr lang="en-US" dirty="0"/>
              <a:t>)</a:t>
            </a:r>
          </a:p>
          <a:p>
            <a:r>
              <a:rPr lang="en-US" dirty="0"/>
              <a:t>Select diagrams (at bottom of list)</a:t>
            </a:r>
          </a:p>
          <a:p>
            <a:r>
              <a:rPr lang="en-US" dirty="0"/>
              <a:t>Select “java class diagram”</a:t>
            </a:r>
          </a:p>
        </p:txBody>
      </p:sp>
      <p:sp>
        <p:nvSpPr>
          <p:cNvPr id="4" name="Slide Number Placeholder 3"/>
          <p:cNvSpPr>
            <a:spLocks noGrp="1"/>
          </p:cNvSpPr>
          <p:nvPr>
            <p:ph type="sldNum" sz="quarter" idx="10"/>
          </p:nvPr>
        </p:nvSpPr>
        <p:spPr/>
        <p:txBody>
          <a:bodyPr/>
          <a:lstStyle/>
          <a:p>
            <a:fld id="{02B06625-026A-4BC1-9191-A49A75423505}" type="slidenum">
              <a:rPr lang="en-US" smtClean="0"/>
              <a:t>86</a:t>
            </a:fld>
            <a:endParaRPr lang="en-US"/>
          </a:p>
        </p:txBody>
      </p:sp>
    </p:spTree>
    <p:extLst>
      <p:ext uri="{BB962C8B-B14F-4D97-AF65-F5344CB8AC3E}">
        <p14:creationId xmlns:p14="http://schemas.microsoft.com/office/powerpoint/2010/main" val="3556176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a:t>
            </a:r>
          </a:p>
          <a:p>
            <a:r>
              <a:rPr lang="en-US" dirty="0"/>
              <a:t>Tools-&gt;Generate Java Docs</a:t>
            </a:r>
          </a:p>
        </p:txBody>
      </p:sp>
      <p:sp>
        <p:nvSpPr>
          <p:cNvPr id="4" name="Slide Number Placeholder 3"/>
          <p:cNvSpPr>
            <a:spLocks noGrp="1"/>
          </p:cNvSpPr>
          <p:nvPr>
            <p:ph type="sldNum" sz="quarter" idx="10"/>
          </p:nvPr>
        </p:nvSpPr>
        <p:spPr/>
        <p:txBody>
          <a:bodyPr/>
          <a:lstStyle/>
          <a:p>
            <a:fld id="{02B06625-026A-4BC1-9191-A49A75423505}" type="slidenum">
              <a:rPr lang="en-US" smtClean="0"/>
              <a:t>87</a:t>
            </a:fld>
            <a:endParaRPr lang="en-US"/>
          </a:p>
        </p:txBody>
      </p:sp>
    </p:spTree>
    <p:extLst>
      <p:ext uri="{BB962C8B-B14F-4D97-AF65-F5344CB8AC3E}">
        <p14:creationId xmlns:p14="http://schemas.microsoft.com/office/powerpoint/2010/main" val="476297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scroll down</a:t>
            </a:r>
          </a:p>
        </p:txBody>
      </p:sp>
      <p:sp>
        <p:nvSpPr>
          <p:cNvPr id="4" name="Slide Number Placeholder 3"/>
          <p:cNvSpPr>
            <a:spLocks noGrp="1"/>
          </p:cNvSpPr>
          <p:nvPr>
            <p:ph type="sldNum" sz="quarter" idx="10"/>
          </p:nvPr>
        </p:nvSpPr>
        <p:spPr/>
        <p:txBody>
          <a:bodyPr/>
          <a:lstStyle/>
          <a:p>
            <a:fld id="{02B06625-026A-4BC1-9191-A49A75423505}" type="slidenum">
              <a:rPr lang="en-US" smtClean="0"/>
              <a:t>88</a:t>
            </a:fld>
            <a:endParaRPr lang="en-US"/>
          </a:p>
        </p:txBody>
      </p:sp>
    </p:spTree>
    <p:extLst>
      <p:ext uri="{BB962C8B-B14F-4D97-AF65-F5344CB8AC3E}">
        <p14:creationId xmlns:p14="http://schemas.microsoft.com/office/powerpoint/2010/main" val="400033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Gratuitous - uncalled for; lacking good reason; unwarranted.</a:t>
            </a:r>
            <a:endParaRPr lang="en-US" dirty="0"/>
          </a:p>
        </p:txBody>
      </p:sp>
      <p:sp>
        <p:nvSpPr>
          <p:cNvPr id="4" name="Slide Number Placeholder 3"/>
          <p:cNvSpPr>
            <a:spLocks noGrp="1"/>
          </p:cNvSpPr>
          <p:nvPr>
            <p:ph type="sldNum" sz="quarter" idx="10"/>
          </p:nvPr>
        </p:nvSpPr>
        <p:spPr/>
        <p:txBody>
          <a:bodyPr/>
          <a:lstStyle/>
          <a:p>
            <a:fld id="{B614FC13-DFF4-4AC5-AD41-A0485BC4EA6F}" type="slidenum">
              <a:rPr lang="en-US" smtClean="0"/>
              <a:t>11</a:t>
            </a:fld>
            <a:endParaRPr lang="en-US"/>
          </a:p>
        </p:txBody>
      </p:sp>
    </p:spTree>
    <p:extLst>
      <p:ext uri="{BB962C8B-B14F-4D97-AF65-F5344CB8AC3E}">
        <p14:creationId xmlns:p14="http://schemas.microsoft.com/office/powerpoint/2010/main" val="30072159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a:extLst>
              <a:ext uri="{FF2B5EF4-FFF2-40B4-BE49-F238E27FC236}">
                <a16:creationId xmlns:a16="http://schemas.microsoft.com/office/drawing/2014/main" id="{C86EC1C1-54D3-4872-8E0A-0919FBACCD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Font typeface="Wingdings" panose="05000000000000000000" pitchFamily="2" charset="2"/>
              <a:buNone/>
            </a:pPr>
            <a:fld id="{F0E4B9AC-2E22-43A4-A4DA-BE940A9218D3}" type="slidenum">
              <a:rPr lang="en-GB" altLang="en-US" smtClean="0">
                <a:latin typeface="Times New Roman" panose="02020603050405020304" pitchFamily="18" charset="0"/>
                <a:cs typeface="Lucida Sans Unicode" panose="020B0602030504020204" pitchFamily="34" charset="0"/>
              </a:rPr>
              <a:pPr>
                <a:spcBef>
                  <a:spcPct val="0"/>
                </a:spcBef>
                <a:buFont typeface="Wingdings" panose="05000000000000000000" pitchFamily="2" charset="2"/>
                <a:buNone/>
              </a:pPr>
              <a:t>94</a:t>
            </a:fld>
            <a:endParaRPr lang="en-GB" altLang="en-US">
              <a:latin typeface="Times New Roman" panose="02020603050405020304" pitchFamily="18" charset="0"/>
              <a:cs typeface="Lucida Sans Unicode" panose="020B0602030504020204" pitchFamily="34" charset="0"/>
            </a:endParaRPr>
          </a:p>
        </p:txBody>
      </p:sp>
      <p:sp>
        <p:nvSpPr>
          <p:cNvPr id="60419" name="Rectangle 1">
            <a:extLst>
              <a:ext uri="{FF2B5EF4-FFF2-40B4-BE49-F238E27FC236}">
                <a16:creationId xmlns:a16="http://schemas.microsoft.com/office/drawing/2014/main" id="{53EF869F-7456-425F-8AF3-391F745A9763}"/>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60420" name="Rectangle 2">
            <a:extLst>
              <a:ext uri="{FF2B5EF4-FFF2-40B4-BE49-F238E27FC236}">
                <a16:creationId xmlns:a16="http://schemas.microsoft.com/office/drawing/2014/main" id="{C14DD30C-7A31-4287-AC64-291DBAAA843F}"/>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68040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a:extLst>
              <a:ext uri="{FF2B5EF4-FFF2-40B4-BE49-F238E27FC236}">
                <a16:creationId xmlns:a16="http://schemas.microsoft.com/office/drawing/2014/main" id="{FEC24A98-BF95-4459-8168-36A3FE7E98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Font typeface="Wingdings" panose="05000000000000000000" pitchFamily="2" charset="2"/>
              <a:buNone/>
            </a:pPr>
            <a:fld id="{0BB175B6-E279-4676-BC65-62926EDB0F21}" type="slidenum">
              <a:rPr lang="en-GB" altLang="en-US" smtClean="0">
                <a:latin typeface="Times New Roman" panose="02020603050405020304" pitchFamily="18" charset="0"/>
                <a:cs typeface="Lucida Sans Unicode" panose="020B0602030504020204" pitchFamily="34" charset="0"/>
              </a:rPr>
              <a:pPr>
                <a:spcBef>
                  <a:spcPct val="0"/>
                </a:spcBef>
                <a:buFont typeface="Wingdings" panose="05000000000000000000" pitchFamily="2" charset="2"/>
                <a:buNone/>
              </a:pPr>
              <a:t>95</a:t>
            </a:fld>
            <a:endParaRPr lang="en-GB" altLang="en-US">
              <a:latin typeface="Times New Roman" panose="02020603050405020304" pitchFamily="18" charset="0"/>
              <a:cs typeface="Lucida Sans Unicode" panose="020B0602030504020204" pitchFamily="34" charset="0"/>
            </a:endParaRPr>
          </a:p>
        </p:txBody>
      </p:sp>
      <p:sp>
        <p:nvSpPr>
          <p:cNvPr id="62467" name="Rectangle 1">
            <a:extLst>
              <a:ext uri="{FF2B5EF4-FFF2-40B4-BE49-F238E27FC236}">
                <a16:creationId xmlns:a16="http://schemas.microsoft.com/office/drawing/2014/main" id="{42A15BBE-D925-4025-A803-6040986D8E42}"/>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62468" name="Rectangle 2">
            <a:extLst>
              <a:ext uri="{FF2B5EF4-FFF2-40B4-BE49-F238E27FC236}">
                <a16:creationId xmlns:a16="http://schemas.microsoft.com/office/drawing/2014/main" id="{79A3A4D9-0DD6-4879-89E7-BC81DC5BF33E}"/>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4096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BA695A4B-9D2C-4CDD-ABA5-CE8D73565C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3038C9AE-AD1C-4CB7-9A84-E07060E16A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64516" name="Slide Number Placeholder 3">
            <a:extLst>
              <a:ext uri="{FF2B5EF4-FFF2-40B4-BE49-F238E27FC236}">
                <a16:creationId xmlns:a16="http://schemas.microsoft.com/office/drawing/2014/main" id="{58FA05D5-690C-476F-BCD9-8D9939BA1D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AC6517A-E943-41A9-B2D1-70DCF3CB3124}" type="slidenum">
              <a:rPr lang="en-US" altLang="en-US" smtClean="0">
                <a:latin typeface="Times New Roman" panose="02020603050405020304" pitchFamily="18" charset="0"/>
              </a:rPr>
              <a:pPr>
                <a:spcBef>
                  <a:spcPct val="0"/>
                </a:spcBef>
              </a:pPr>
              <a:t>96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16041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F8E966AF-B405-498A-85AB-33CA51B28C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AB78E730-6F4E-4EA6-B3C1-19F0DD2108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66564" name="Slide Number Placeholder 3">
            <a:extLst>
              <a:ext uri="{FF2B5EF4-FFF2-40B4-BE49-F238E27FC236}">
                <a16:creationId xmlns:a16="http://schemas.microsoft.com/office/drawing/2014/main" id="{4A417436-3D26-4ECE-8F56-C11C0109FD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7BB53F-668B-4BD2-BA3E-88680467056B}" type="slidenum">
              <a:rPr lang="en-US" altLang="en-US" smtClean="0">
                <a:latin typeface="Times New Roman" panose="02020603050405020304" pitchFamily="18" charset="0"/>
              </a:rPr>
              <a:pPr>
                <a:spcBef>
                  <a:spcPct val="0"/>
                </a:spcBef>
              </a:pPr>
              <a:t>97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19626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0D0B8630-B10F-4591-A3C8-59D0AD8EBD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CF4FDE24-41DE-408D-B127-1530296F68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68612" name="Slide Number Placeholder 3">
            <a:extLst>
              <a:ext uri="{FF2B5EF4-FFF2-40B4-BE49-F238E27FC236}">
                <a16:creationId xmlns:a16="http://schemas.microsoft.com/office/drawing/2014/main" id="{FFB4A287-D353-42EC-98B6-72BB44FDFF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EA83F9-AEE0-4254-8002-FAC3F743B323}" type="slidenum">
              <a:rPr lang="en-US" altLang="en-US" smtClean="0">
                <a:latin typeface="Times New Roman" panose="02020603050405020304" pitchFamily="18" charset="0"/>
              </a:rPr>
              <a:pPr>
                <a:spcBef>
                  <a:spcPct val="0"/>
                </a:spcBef>
              </a:pPr>
              <a:t>98</a:t>
            </a:fld>
            <a:endParaRPr lang="en-US" altLang="en-US">
              <a:latin typeface="Times New Roman" panose="02020603050405020304" pitchFamily="18" charset="0"/>
            </a:endParaRPr>
          </a:p>
        </p:txBody>
      </p:sp>
    </p:spTree>
    <p:extLst>
      <p:ext uri="{BB962C8B-B14F-4D97-AF65-F5344CB8AC3E}">
        <p14:creationId xmlns:p14="http://schemas.microsoft.com/office/powerpoint/2010/main" val="620533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FC9C1ABB-F54E-496C-9489-700BD195D2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A2E05A68-EE8F-4B91-B867-8AE77961AD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70660" name="Slide Number Placeholder 3">
            <a:extLst>
              <a:ext uri="{FF2B5EF4-FFF2-40B4-BE49-F238E27FC236}">
                <a16:creationId xmlns:a16="http://schemas.microsoft.com/office/drawing/2014/main" id="{F7F656CA-E4DD-4996-B7A5-150BC1188E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D79658-2BD0-4A1E-8499-BCA22C66B719}" type="slidenum">
              <a:rPr lang="en-US" altLang="en-US" smtClean="0">
                <a:latin typeface="Times New Roman" panose="02020603050405020304" pitchFamily="18" charset="0"/>
              </a:rPr>
              <a:pPr>
                <a:spcBef>
                  <a:spcPct val="0"/>
                </a:spcBef>
              </a:pPr>
              <a:t>99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373896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8E11B32-5765-4B35-AB44-6CF7402490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F127B666-C297-4851-99F4-B90F9EABED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72708" name="Slide Number Placeholder 3">
            <a:extLst>
              <a:ext uri="{FF2B5EF4-FFF2-40B4-BE49-F238E27FC236}">
                <a16:creationId xmlns:a16="http://schemas.microsoft.com/office/drawing/2014/main" id="{4DE248A9-417A-469E-83FC-7ACDD50CE4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C68956-BFEF-4BBB-8AE0-1C639F67D6CD}" type="slidenum">
              <a:rPr lang="en-US" altLang="en-US" smtClean="0">
                <a:latin typeface="Times New Roman" panose="02020603050405020304" pitchFamily="18" charset="0"/>
              </a:rPr>
              <a:pPr>
                <a:spcBef>
                  <a:spcPct val="0"/>
                </a:spcBef>
              </a:pPr>
              <a:t>100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4072537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45276A53-BCCD-4E73-BB03-BCE8133DFC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44078093-74AC-4DAA-AFF3-508BFE942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74756" name="Slide Number Placeholder 3">
            <a:extLst>
              <a:ext uri="{FF2B5EF4-FFF2-40B4-BE49-F238E27FC236}">
                <a16:creationId xmlns:a16="http://schemas.microsoft.com/office/drawing/2014/main" id="{1EC5A763-24EC-447E-A1E0-65DB06A4B5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CBAD70-1C3D-40E6-8D61-8D85903C8B12}" type="slidenum">
              <a:rPr lang="en-US" altLang="en-US" smtClean="0">
                <a:latin typeface="Times New Roman" panose="02020603050405020304" pitchFamily="18" charset="0"/>
              </a:rPr>
              <a:pPr>
                <a:spcBef>
                  <a:spcPct val="0"/>
                </a:spcBef>
              </a:pPr>
              <a:t>101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359944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503B2A28-0E1D-4AB3-AAFE-F4777EE0FF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5B3797D3-3DDE-42A1-8DF8-0E25EBC22E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76804" name="Slide Number Placeholder 3">
            <a:extLst>
              <a:ext uri="{FF2B5EF4-FFF2-40B4-BE49-F238E27FC236}">
                <a16:creationId xmlns:a16="http://schemas.microsoft.com/office/drawing/2014/main" id="{AE878B76-60EA-434B-92D5-4F8ABDB3A9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1C44E-7656-41A1-B311-70717C31A7D4}" type="slidenum">
              <a:rPr lang="en-US" altLang="en-US" smtClean="0">
                <a:latin typeface="Times New Roman" panose="02020603050405020304" pitchFamily="18" charset="0"/>
              </a:rPr>
              <a:pPr>
                <a:spcBef>
                  <a:spcPct val="0"/>
                </a:spcBef>
              </a:pPr>
              <a:t>102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974927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5963C93C-39AE-47B9-BB12-988B5615D0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1485D53F-94D6-4F28-9BAC-D003F40349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78852" name="Slide Number Placeholder 3">
            <a:extLst>
              <a:ext uri="{FF2B5EF4-FFF2-40B4-BE49-F238E27FC236}">
                <a16:creationId xmlns:a16="http://schemas.microsoft.com/office/drawing/2014/main" id="{89C66481-5733-468F-B2FE-4574A7B522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282385-3141-4968-BE51-DAE7BEFE4235}" type="slidenum">
              <a:rPr lang="en-US" altLang="en-US" smtClean="0">
                <a:latin typeface="Times New Roman" panose="02020603050405020304" pitchFamily="18" charset="0"/>
              </a:rPr>
              <a:pPr>
                <a:spcBef>
                  <a:spcPct val="0"/>
                </a:spcBef>
              </a:pPr>
              <a:t>103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89154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a:t>
            </a:r>
          </a:p>
          <a:p>
            <a:r>
              <a:rPr lang="en-US" dirty="0"/>
              <a:t>maintainability</a:t>
            </a:r>
          </a:p>
        </p:txBody>
      </p:sp>
      <p:sp>
        <p:nvSpPr>
          <p:cNvPr id="4" name="Slide Number Placeholder 3"/>
          <p:cNvSpPr>
            <a:spLocks noGrp="1"/>
          </p:cNvSpPr>
          <p:nvPr>
            <p:ph type="sldNum" sz="quarter" idx="10"/>
          </p:nvPr>
        </p:nvSpPr>
        <p:spPr/>
        <p:txBody>
          <a:bodyPr/>
          <a:lstStyle/>
          <a:p>
            <a:fld id="{02B06625-026A-4BC1-9191-A49A75423505}" type="slidenum">
              <a:rPr lang="en-US" smtClean="0"/>
              <a:t>12</a:t>
            </a:fld>
            <a:endParaRPr lang="en-US"/>
          </a:p>
        </p:txBody>
      </p:sp>
    </p:spTree>
    <p:extLst>
      <p:ext uri="{BB962C8B-B14F-4D97-AF65-F5344CB8AC3E}">
        <p14:creationId xmlns:p14="http://schemas.microsoft.com/office/powerpoint/2010/main" val="37971329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EAEB9CB2-3DD9-40C8-87B3-01599B32CB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0F386499-422B-46C9-8A00-46BE9F3872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Times New Roman" panose="02020603050405020304" pitchFamily="18" charset="0"/>
              </a:rPr>
              <a:t>Properties and behaviors </a:t>
            </a:r>
          </a:p>
        </p:txBody>
      </p:sp>
      <p:sp>
        <p:nvSpPr>
          <p:cNvPr id="80900" name="Slide Number Placeholder 3">
            <a:extLst>
              <a:ext uri="{FF2B5EF4-FFF2-40B4-BE49-F238E27FC236}">
                <a16:creationId xmlns:a16="http://schemas.microsoft.com/office/drawing/2014/main" id="{AAEBA6A3-5240-47AF-A817-EAD275888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44324-3026-4C6D-8955-E52D60E6A12E}" type="slidenum">
              <a:rPr lang="en-US" altLang="en-US" smtClean="0">
                <a:latin typeface="Times New Roman" panose="02020603050405020304" pitchFamily="18" charset="0"/>
              </a:rPr>
              <a:pPr>
                <a:spcBef>
                  <a:spcPct val="0"/>
                </a:spcBef>
              </a:pPr>
              <a:t>104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101478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30641491-3C7D-4972-B69D-D79C9321BD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D19B4CDA-88F9-404C-B720-1AF2FA42B1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82948" name="Slide Number Placeholder 3">
            <a:extLst>
              <a:ext uri="{FF2B5EF4-FFF2-40B4-BE49-F238E27FC236}">
                <a16:creationId xmlns:a16="http://schemas.microsoft.com/office/drawing/2014/main" id="{50E77A24-8172-4B8D-9929-DE8A907307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62A068-55E7-4A1F-A99F-D277EA3F86FC}" type="slidenum">
              <a:rPr lang="en-US" altLang="en-US" smtClean="0">
                <a:latin typeface="Times New Roman" panose="02020603050405020304" pitchFamily="18" charset="0"/>
              </a:rPr>
              <a:pPr>
                <a:spcBef>
                  <a:spcPct val="0"/>
                </a:spcBef>
              </a:pPr>
              <a:t>105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0542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56EA44B8-F3C4-4408-BE63-FCBFC8B248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E9737C51-F243-4A84-BE0C-F07538F0E5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Times New Roman" panose="02020603050405020304" pitchFamily="18" charset="0"/>
              </a:rPr>
              <a:t>properties</a:t>
            </a:r>
          </a:p>
        </p:txBody>
      </p:sp>
      <p:sp>
        <p:nvSpPr>
          <p:cNvPr id="87044" name="Slide Number Placeholder 3">
            <a:extLst>
              <a:ext uri="{FF2B5EF4-FFF2-40B4-BE49-F238E27FC236}">
                <a16:creationId xmlns:a16="http://schemas.microsoft.com/office/drawing/2014/main" id="{4C5407F0-7C91-44B1-BC43-E14A95DEA8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E195D0-1CAF-49CD-99A7-7C14C6F690D9}" type="slidenum">
              <a:rPr lang="en-US" altLang="en-US" smtClean="0">
                <a:latin typeface="Times New Roman" panose="02020603050405020304" pitchFamily="18" charset="0"/>
              </a:rPr>
              <a:pPr>
                <a:spcBef>
                  <a:spcPct val="0"/>
                </a:spcBef>
              </a:pPr>
              <a:t>106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878780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CB3516CB-8BE8-4B0F-B960-3B93BB29B8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ABD5BB89-63BA-49B6-BB6C-50A252B69C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89092" name="Slide Number Placeholder 3">
            <a:extLst>
              <a:ext uri="{FF2B5EF4-FFF2-40B4-BE49-F238E27FC236}">
                <a16:creationId xmlns:a16="http://schemas.microsoft.com/office/drawing/2014/main" id="{E52C0968-FF14-4D57-B94A-1D80896DAE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8733E2-35F6-499D-BB8C-B54DBF2EC10B}" type="slidenum">
              <a:rPr lang="en-US" altLang="en-US" smtClean="0">
                <a:latin typeface="Times New Roman" panose="02020603050405020304" pitchFamily="18" charset="0"/>
              </a:rPr>
              <a:pPr>
                <a:spcBef>
                  <a:spcPct val="0"/>
                </a:spcBef>
              </a:pPr>
              <a:t>107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80874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1E4FDC72-DD77-43C5-9133-C8D37CD008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53EA6DEB-1BB3-4571-AF30-881CA965F2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91140" name="Slide Number Placeholder 3">
            <a:extLst>
              <a:ext uri="{FF2B5EF4-FFF2-40B4-BE49-F238E27FC236}">
                <a16:creationId xmlns:a16="http://schemas.microsoft.com/office/drawing/2014/main" id="{1A1EEA73-66D7-4E4D-B190-EBB11796B4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C1D004-4AC7-4DE7-8740-7528982956AB}" type="slidenum">
              <a:rPr lang="en-US" altLang="en-US" smtClean="0">
                <a:latin typeface="Times New Roman" panose="02020603050405020304" pitchFamily="18" charset="0"/>
              </a:rPr>
              <a:pPr>
                <a:spcBef>
                  <a:spcPct val="0"/>
                </a:spcBef>
              </a:pPr>
              <a:t>108</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07781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932D3F75-30C8-4930-8F34-01BD7EBDA0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957CB256-39C8-4EFF-AB4D-A084CAC0EA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95236" name="Slide Number Placeholder 3">
            <a:extLst>
              <a:ext uri="{FF2B5EF4-FFF2-40B4-BE49-F238E27FC236}">
                <a16:creationId xmlns:a16="http://schemas.microsoft.com/office/drawing/2014/main" id="{0544CCA1-FB18-4EF9-9099-B513AECFE8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D3AF82-DAF0-4E3E-A9A1-D56D57B23700}" type="slidenum">
              <a:rPr lang="en-US" altLang="en-US" smtClean="0">
                <a:latin typeface="Times New Roman" panose="02020603050405020304" pitchFamily="18" charset="0"/>
              </a:rPr>
              <a:pPr>
                <a:spcBef>
                  <a:spcPct val="0"/>
                </a:spcBef>
              </a:pPr>
              <a:t>109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721057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DB512D28-395F-4AE2-93F3-D00F259C3B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CD1A167C-7A85-4C9B-9A52-1BF604B302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97284" name="Slide Number Placeholder 3">
            <a:extLst>
              <a:ext uri="{FF2B5EF4-FFF2-40B4-BE49-F238E27FC236}">
                <a16:creationId xmlns:a16="http://schemas.microsoft.com/office/drawing/2014/main" id="{0A8BE699-C78A-475B-833E-2B8BE9DC6F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94A000E-7693-4A31-B2FF-E13CA9E1AD4B}" type="slidenum">
              <a:rPr lang="en-US" altLang="en-US" smtClean="0">
                <a:latin typeface="Times New Roman" panose="02020603050405020304" pitchFamily="18" charset="0"/>
              </a:rPr>
              <a:pPr>
                <a:spcBef>
                  <a:spcPct val="0"/>
                </a:spcBef>
              </a:pPr>
              <a:t>110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64729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4B4A647-E98F-4C70-8DF3-2C0F4887BA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9558448E-D0EE-445F-9742-F0B20D27AC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99332" name="Slide Number Placeholder 3">
            <a:extLst>
              <a:ext uri="{FF2B5EF4-FFF2-40B4-BE49-F238E27FC236}">
                <a16:creationId xmlns:a16="http://schemas.microsoft.com/office/drawing/2014/main" id="{795C4681-8200-4791-ADE5-12DD2920F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383B96-6505-428D-A1BC-4CAC8C0C7350}" type="slidenum">
              <a:rPr lang="en-US" altLang="en-US" smtClean="0">
                <a:latin typeface="Times New Roman" panose="02020603050405020304" pitchFamily="18" charset="0"/>
              </a:rPr>
              <a:pPr>
                <a:spcBef>
                  <a:spcPct val="0"/>
                </a:spcBef>
              </a:pPr>
              <a:t>111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4242009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B90ECD8D-7087-43FC-BC49-2ABDB9D91C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A0AAB421-97AE-40AC-ADBC-BAAF397BFD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103428" name="Slide Number Placeholder 3">
            <a:extLst>
              <a:ext uri="{FF2B5EF4-FFF2-40B4-BE49-F238E27FC236}">
                <a16:creationId xmlns:a16="http://schemas.microsoft.com/office/drawing/2014/main" id="{F581EB61-3152-44BC-9051-E2BA41F228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5D1E42-CEDE-40A0-A666-CC9B0E797FA8}" type="slidenum">
              <a:rPr lang="en-US" altLang="en-US" smtClean="0">
                <a:latin typeface="Times New Roman" panose="02020603050405020304" pitchFamily="18" charset="0"/>
              </a:rPr>
              <a:pPr>
                <a:spcBef>
                  <a:spcPct val="0"/>
                </a:spcBef>
              </a:pPr>
              <a:t>112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8703252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84AC0395-F554-40E5-8995-A1C8005805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4BFCBD4C-8E23-4DF7-891F-B32C4F7B70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
        <p:nvSpPr>
          <p:cNvPr id="105476" name="Slide Number Placeholder 3">
            <a:extLst>
              <a:ext uri="{FF2B5EF4-FFF2-40B4-BE49-F238E27FC236}">
                <a16:creationId xmlns:a16="http://schemas.microsoft.com/office/drawing/2014/main" id="{78E0533D-B13F-4D4F-9A48-861E4BF20F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4AD1300-7247-437D-B43B-B7D16567940B}" type="slidenum">
              <a:rPr lang="en-US" altLang="en-US" smtClean="0">
                <a:latin typeface="Times New Roman" panose="02020603050405020304" pitchFamily="18" charset="0"/>
              </a:rPr>
              <a:pPr>
                <a:spcBef>
                  <a:spcPct val="0"/>
                </a:spcBef>
              </a:pPr>
              <a:t>113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7821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Repeat Yourself  or Cut &amp; Paste pattern</a:t>
            </a:r>
          </a:p>
          <a:p>
            <a:r>
              <a:rPr lang="en-US" b="1" dirty="0"/>
              <a:t>Design Principle</a:t>
            </a:r>
          </a:p>
        </p:txBody>
      </p:sp>
      <p:sp>
        <p:nvSpPr>
          <p:cNvPr id="4" name="Slide Number Placeholder 3"/>
          <p:cNvSpPr>
            <a:spLocks noGrp="1"/>
          </p:cNvSpPr>
          <p:nvPr>
            <p:ph type="sldNum" sz="quarter" idx="10"/>
          </p:nvPr>
        </p:nvSpPr>
        <p:spPr/>
        <p:txBody>
          <a:bodyPr/>
          <a:lstStyle/>
          <a:p>
            <a:fld id="{02B06625-026A-4BC1-9191-A49A75423505}" type="slidenum">
              <a:rPr lang="en-US" smtClean="0"/>
              <a:t>14</a:t>
            </a:fld>
            <a:endParaRPr lang="en-US"/>
          </a:p>
        </p:txBody>
      </p:sp>
    </p:spTree>
    <p:extLst>
      <p:ext uri="{BB962C8B-B14F-4D97-AF65-F5344CB8AC3E}">
        <p14:creationId xmlns:p14="http://schemas.microsoft.com/office/powerpoint/2010/main" val="46116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B06625-026A-4BC1-9191-A49A75423505}" type="slidenum">
              <a:rPr lang="en-US" smtClean="0"/>
              <a:t>19</a:t>
            </a:fld>
            <a:endParaRPr lang="en-US"/>
          </a:p>
        </p:txBody>
      </p:sp>
    </p:spTree>
    <p:extLst>
      <p:ext uri="{BB962C8B-B14F-4D97-AF65-F5344CB8AC3E}">
        <p14:creationId xmlns:p14="http://schemas.microsoft.com/office/powerpoint/2010/main" val="133737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a:xfrm>
            <a:off x="6172200" y="6191250"/>
            <a:ext cx="2476500" cy="476250"/>
          </a:xfrm>
          <a:prstGeom prst="rect">
            <a:avLst/>
          </a:prstGeom>
        </p:spPr>
        <p:txBody>
          <a:bodyPr/>
          <a:lstStyle/>
          <a:p>
            <a:fld id="{1D8BD707-D9CF-40AE-B4C6-C98DA3205C09}" type="datetimeFigureOut">
              <a:rPr lang="en-US" smtClean="0"/>
              <a:pPr/>
              <a:t>1/9/23</a:t>
            </a:fld>
            <a:endParaRPr lang="en-US" dirty="0"/>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kumimoji="0" lang="en-US" dirty="0"/>
              <a:t>Click to edit Master title style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914400" y="1600200"/>
            <a:ext cx="7620000" cy="4419600"/>
          </a:xfrm>
        </p:spPr>
        <p:txBody>
          <a:bodyPr vert="horz">
            <a:normAutofit/>
          </a:bodyPr>
          <a:lstStyle>
            <a:lvl1pPr>
              <a:defRPr sz="24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172200" y="6191250"/>
            <a:ext cx="2476500" cy="476250"/>
          </a:xfrm>
          <a:prstGeom prst="rect">
            <a:avLst/>
          </a:prstGeom>
        </p:spPr>
        <p:txBody>
          <a:bodyPr/>
          <a:lstStyle/>
          <a:p>
            <a:fld id="{1D8BD707-D9CF-40AE-B4C6-C98DA3205C09}" type="datetimeFigureOut">
              <a:rPr lang="en-US" smtClean="0"/>
              <a:pPr/>
              <a:t>1/9/23</a:t>
            </a:fld>
            <a:endParaRPr lang="en-US" dirty="0"/>
          </a:p>
        </p:txBody>
      </p:sp>
      <p:sp>
        <p:nvSpPr>
          <p:cNvPr id="5" name="Footer Placeholder 4"/>
          <p:cNvSpPr>
            <a:spLocks noGrp="1"/>
          </p:cNvSpPr>
          <p:nvPr>
            <p:ph type="ftr" sz="quarter" idx="11"/>
          </p:nvPr>
        </p:nvSpPr>
        <p:spPr>
          <a:xfrm>
            <a:off x="800100" y="6172200"/>
            <a:ext cx="4000500" cy="457200"/>
          </a:xfrm>
          <a:prstGeom prst="rect">
            <a:avLst/>
          </a:prstGeom>
        </p:spPr>
        <p:txBody>
          <a:bodyPr/>
          <a:lstStyle/>
          <a:p>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72400" cy="1143000"/>
          </a:xfrm>
        </p:spPr>
        <p:txBody>
          <a:bodyPr/>
          <a:lstStyle>
            <a:lvl1pPr algn="ctr">
              <a:defRPr>
                <a:solidFill>
                  <a:schemeClr val="tx1"/>
                </a:solidFill>
              </a:defRPr>
            </a:lvl1pPr>
          </a:lstStyle>
          <a:p>
            <a:r>
              <a:rPr kumimoji="0"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267200" y="1600202"/>
            <a:ext cx="3657600" cy="4525963"/>
          </a:xfrm>
        </p:spPr>
        <p:txBody>
          <a:bodyPr/>
          <a:lstStyle>
            <a:lvl1pPr>
              <a:defRPr sz="1950"/>
            </a:lvl1pPr>
            <a:lvl2pPr>
              <a:defRPr sz="165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457200" y="1600202"/>
            <a:ext cx="3657600" cy="4525963"/>
          </a:xfrm>
        </p:spPr>
        <p:txBody>
          <a:bodyPr/>
          <a:lstStyle>
            <a:lvl1pPr>
              <a:defRPr sz="1950"/>
            </a:lvl1pPr>
            <a:lvl2pPr>
              <a:defRPr sz="165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274638"/>
            <a:ext cx="7467600" cy="1143000"/>
          </a:xfrm>
        </p:spPr>
        <p:txBody>
          <a:bodyPr/>
          <a:lstStyle/>
          <a:p>
            <a:r>
              <a:rPr lang="en-US"/>
              <a:t>Click to edit Master title style</a:t>
            </a:r>
          </a:p>
        </p:txBody>
      </p:sp>
      <p:sp>
        <p:nvSpPr>
          <p:cNvPr id="5" name="Date Placeholder 9">
            <a:extLst>
              <a:ext uri="{FF2B5EF4-FFF2-40B4-BE49-F238E27FC236}">
                <a16:creationId xmlns:a16="http://schemas.microsoft.com/office/drawing/2014/main" id="{35855035-5C5C-4A41-9C09-0C536DB2CDC4}"/>
              </a:ext>
            </a:extLst>
          </p:cNvPr>
          <p:cNvSpPr>
            <a:spLocks noGrp="1"/>
          </p:cNvSpPr>
          <p:nvPr>
            <p:ph type="dt" sz="half" idx="10"/>
          </p:nvPr>
        </p:nvSpPr>
        <p:spPr/>
        <p:txBody>
          <a:bodyPr/>
          <a:lstStyle>
            <a:lvl1pPr>
              <a:defRPr/>
            </a:lvl1pPr>
          </a:lstStyle>
          <a:p>
            <a:pPr>
              <a:defRPr/>
            </a:pPr>
            <a:fld id="{F6B1C662-7D4E-49B4-BCA1-16C7284A22DC}" type="datetime1">
              <a:rPr lang="en-US"/>
              <a:pPr>
                <a:defRPr/>
              </a:pPr>
              <a:t>1/9/23</a:t>
            </a:fld>
            <a:endParaRPr lang="en-US" dirty="0"/>
          </a:p>
        </p:txBody>
      </p:sp>
      <p:sp>
        <p:nvSpPr>
          <p:cNvPr id="6" name="Footer Placeholder 21">
            <a:extLst>
              <a:ext uri="{FF2B5EF4-FFF2-40B4-BE49-F238E27FC236}">
                <a16:creationId xmlns:a16="http://schemas.microsoft.com/office/drawing/2014/main" id="{185F764A-BB21-4003-9BE8-FDB1E9671F3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17">
            <a:extLst>
              <a:ext uri="{FF2B5EF4-FFF2-40B4-BE49-F238E27FC236}">
                <a16:creationId xmlns:a16="http://schemas.microsoft.com/office/drawing/2014/main" id="{6D9B5CC2-4850-4FCF-B8CF-3A32DBE31D42}"/>
              </a:ext>
            </a:extLst>
          </p:cNvPr>
          <p:cNvSpPr>
            <a:spLocks noGrp="1"/>
          </p:cNvSpPr>
          <p:nvPr>
            <p:ph type="sldNum" sz="quarter" idx="12"/>
          </p:nvPr>
        </p:nvSpPr>
        <p:spPr/>
        <p:txBody>
          <a:bodyPr/>
          <a:lstStyle>
            <a:lvl1pPr>
              <a:defRPr/>
            </a:lvl1pPr>
          </a:lstStyle>
          <a:p>
            <a:pPr>
              <a:defRPr/>
            </a:pPr>
            <a:fld id="{79783906-7510-4A1C-BAC3-5A9D5E6F290A}" type="slidenum">
              <a:rPr lang="en-US"/>
              <a:pPr>
                <a:defRPr/>
              </a:pPr>
              <a:t>‹#›</a:t>
            </a:fld>
            <a:endParaRPr lang="en-US" dirty="0"/>
          </a:p>
        </p:txBody>
      </p:sp>
    </p:spTree>
    <p:extLst>
      <p:ext uri="{BB962C8B-B14F-4D97-AF65-F5344CB8AC3E}">
        <p14:creationId xmlns:p14="http://schemas.microsoft.com/office/powerpoint/2010/main" val="13437928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a:extLst>
              <a:ext uri="{FF2B5EF4-FFF2-40B4-BE49-F238E27FC236}">
                <a16:creationId xmlns:a16="http://schemas.microsoft.com/office/drawing/2014/main" id="{2EB81970-6733-46F9-9497-4BFC5CF869F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3">
            <a:extLst>
              <a:ext uri="{FF2B5EF4-FFF2-40B4-BE49-F238E27FC236}">
                <a16:creationId xmlns:a16="http://schemas.microsoft.com/office/drawing/2014/main" id="{3CBA304A-E3D1-45CE-A712-A2F705BC4EEA}"/>
              </a:ext>
            </a:extLst>
          </p:cNvPr>
          <p:cNvSpPr>
            <a:spLocks noGrp="1" noChangeArrowheads="1"/>
          </p:cNvSpPr>
          <p:nvPr>
            <p:ph type="sldNum" sz="quarter" idx="11"/>
          </p:nvPr>
        </p:nvSpPr>
        <p:spPr>
          <a:ln/>
        </p:spPr>
        <p:txBody>
          <a:bodyPr/>
          <a:lstStyle>
            <a:lvl1pPr>
              <a:defRPr/>
            </a:lvl1pPr>
          </a:lstStyle>
          <a:p>
            <a:pPr>
              <a:defRPr/>
            </a:pPr>
            <a:fld id="{5DBE77B4-CE58-40C7-8C90-8B89AB961CDD}" type="slidenum">
              <a:rPr lang="en-US" altLang="en-US"/>
              <a:pPr>
                <a:defRPr/>
              </a:pPr>
              <a:t>‹#›</a:t>
            </a:fld>
            <a:endParaRPr lang="en-US" altLang="en-US"/>
          </a:p>
        </p:txBody>
      </p:sp>
      <p:sp>
        <p:nvSpPr>
          <p:cNvPr id="8" name="Rectangle 16">
            <a:extLst>
              <a:ext uri="{FF2B5EF4-FFF2-40B4-BE49-F238E27FC236}">
                <a16:creationId xmlns:a16="http://schemas.microsoft.com/office/drawing/2014/main" id="{7E6A49C6-1C16-4091-9319-CE4FAF39AC13}"/>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3485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ounded Rectangle 9">
            <a:extLst>
              <a:ext uri="{FF2B5EF4-FFF2-40B4-BE49-F238E27FC236}">
                <a16:creationId xmlns:a16="http://schemas.microsoft.com/office/drawing/2014/main" id="{4684E240-BFF9-491D-9C7A-B1A1C6A9DDCF}"/>
              </a:ext>
            </a:extLst>
          </p:cNvPr>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Date Placeholder 1">
            <a:extLst>
              <a:ext uri="{FF2B5EF4-FFF2-40B4-BE49-F238E27FC236}">
                <a16:creationId xmlns:a16="http://schemas.microsoft.com/office/drawing/2014/main" id="{FD57C39E-9D4A-4E0E-87E1-C4AB3C8CFE67}"/>
              </a:ext>
            </a:extLst>
          </p:cNvPr>
          <p:cNvSpPr>
            <a:spLocks noGrp="1"/>
          </p:cNvSpPr>
          <p:nvPr>
            <p:ph type="dt" sz="half" idx="10"/>
          </p:nvPr>
        </p:nvSpPr>
        <p:spPr/>
        <p:txBody>
          <a:bodyPr/>
          <a:lstStyle>
            <a:lvl1pPr>
              <a:defRPr/>
            </a:lvl1pPr>
            <a:extLst/>
          </a:lstStyle>
          <a:p>
            <a:pPr>
              <a:defRPr/>
            </a:pPr>
            <a:endParaRPr lang="en-US"/>
          </a:p>
        </p:txBody>
      </p:sp>
      <p:sp>
        <p:nvSpPr>
          <p:cNvPr id="4" name="Footer Placeholder 2">
            <a:extLst>
              <a:ext uri="{FF2B5EF4-FFF2-40B4-BE49-F238E27FC236}">
                <a16:creationId xmlns:a16="http://schemas.microsoft.com/office/drawing/2014/main" id="{8127A318-FF91-4A5E-A342-9DD45E010B9E}"/>
              </a:ext>
            </a:extLst>
          </p:cNvPr>
          <p:cNvSpPr>
            <a:spLocks noGrp="1"/>
          </p:cNvSpPr>
          <p:nvPr>
            <p:ph type="ftr" sz="quarter" idx="11"/>
          </p:nvPr>
        </p:nvSpPr>
        <p:spPr/>
        <p:txBody>
          <a:bodyPr/>
          <a:lstStyle>
            <a:lvl1pPr>
              <a:defRPr/>
            </a:lvl1pPr>
            <a:extLst/>
          </a:lstStyle>
          <a:p>
            <a:pPr>
              <a:defRPr/>
            </a:pPr>
            <a:endParaRPr lang="en-US"/>
          </a:p>
        </p:txBody>
      </p:sp>
      <p:sp>
        <p:nvSpPr>
          <p:cNvPr id="5" name="Slide Number Placeholder 3">
            <a:extLst>
              <a:ext uri="{FF2B5EF4-FFF2-40B4-BE49-F238E27FC236}">
                <a16:creationId xmlns:a16="http://schemas.microsoft.com/office/drawing/2014/main" id="{0D369E43-1B83-470B-A9E1-7FC04035CFE6}"/>
              </a:ext>
            </a:extLst>
          </p:cNvPr>
          <p:cNvSpPr>
            <a:spLocks noGrp="1"/>
          </p:cNvSpPr>
          <p:nvPr>
            <p:ph type="sldNum" sz="quarter" idx="12"/>
          </p:nvPr>
        </p:nvSpPr>
        <p:spPr/>
        <p:txBody>
          <a:bodyPr/>
          <a:lstStyle>
            <a:lvl1pPr>
              <a:defRPr/>
            </a:lvl1pPr>
          </a:lstStyle>
          <a:p>
            <a:pPr>
              <a:defRPr/>
            </a:pPr>
            <a:fld id="{F823DD52-9073-45D3-8BF4-62A3D94400F8}" type="slidenum">
              <a:rPr lang="en-US" altLang="en-US"/>
              <a:pPr>
                <a:defRPr/>
              </a:pPr>
              <a:t>‹#›</a:t>
            </a:fld>
            <a:endParaRPr lang="en-US" altLang="en-US"/>
          </a:p>
        </p:txBody>
      </p:sp>
    </p:spTree>
    <p:extLst>
      <p:ext uri="{BB962C8B-B14F-4D97-AF65-F5344CB8AC3E}">
        <p14:creationId xmlns:p14="http://schemas.microsoft.com/office/powerpoint/2010/main" val="4164097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8" name="Rounded Rectangle 7"/>
          <p:cNvSpPr/>
          <p:nvPr/>
        </p:nvSpPr>
        <p:spPr>
          <a:xfrm>
            <a:off x="-152400" y="-21384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2500" dirty="0">
              <a:latin typeface="Times New Roman" panose="02020603050405020304" pitchFamily="18" charset="0"/>
              <a:cs typeface="Times New Roman" panose="02020603050405020304" pitchFamily="18" charset="0"/>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 id="2147483668" r:id="rId6"/>
    <p:sldLayoutId id="2147483669" r:id="rId7"/>
  </p:sldLayoutIdLst>
  <p:txStyles>
    <p:titleStyle>
      <a:lvl1pPr algn="ctr"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anose="02020603050405020304" pitchFamily="18" charset="0"/>
          <a:ea typeface="+mn-ea"/>
          <a:cs typeface="Times New Roman" panose="02020603050405020304" pitchFamily="18" charset="0"/>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Times New Roman" panose="02020603050405020304" pitchFamily="18" charset="0"/>
          <a:ea typeface="+mn-ea"/>
          <a:cs typeface="Times New Roman" panose="02020603050405020304" pitchFamily="18" charset="0"/>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Times New Roman" panose="02020603050405020304" pitchFamily="18" charset="0"/>
          <a:ea typeface="+mn-ea"/>
          <a:cs typeface="Times New Roman" panose="02020603050405020304"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anose="02020603050405020304" pitchFamily="18" charset="0"/>
          <a:ea typeface="+mn-ea"/>
          <a:cs typeface="Times New Roman" panose="02020603050405020304"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anose="02020603050405020304" pitchFamily="18" charset="0"/>
          <a:ea typeface="+mn-ea"/>
          <a:cs typeface="Times New Roman" panose="02020603050405020304"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oleObject" Target="../embeddings/oleObject3.bin"/><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image" Target="../media/image43.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1.xml"/><Relationship Id="rId4" Type="http://schemas.openxmlformats.org/officeDocument/2006/relationships/image" Target="../media/image65.png"/><Relationship Id="rId9" Type="http://schemas.openxmlformats.org/officeDocument/2006/relationships/image" Target="../media/image220.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p:cNvSpPr txBox="1">
            <a:spLocks noChangeArrowheads="1"/>
          </p:cNvSpPr>
          <p:nvPr/>
        </p:nvSpPr>
        <p:spPr bwMode="auto">
          <a:xfrm>
            <a:off x="2406254" y="3021807"/>
            <a:ext cx="4514850"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r>
              <a:rPr lang="en-US" altLang="en-US" sz="3300" dirty="0">
                <a:latin typeface="+mn-lt"/>
                <a:cs typeface="Arial" panose="020B0604020202020204" pitchFamily="34" charset="0"/>
              </a:rPr>
              <a:t>CS 3450</a:t>
            </a:r>
          </a:p>
          <a:p>
            <a:pPr algn="ctr" eaLnBrk="1" hangingPunct="1">
              <a:defRPr/>
            </a:pPr>
            <a:r>
              <a:rPr lang="en-US" altLang="en-US" sz="2700" dirty="0">
                <a:latin typeface="+mn-lt"/>
              </a:rPr>
              <a:t>Software Patterns</a:t>
            </a:r>
          </a:p>
          <a:p>
            <a:pPr algn="ctr" eaLnBrk="1" hangingPunct="1">
              <a:defRPr/>
            </a:pPr>
            <a:endParaRPr lang="en-US" altLang="en-US" sz="3300" dirty="0">
              <a:latin typeface="Adobe Caslon Pro" pitchFamily="18" charset="0"/>
              <a:cs typeface="Arial" panose="020B0604020202020204" pitchFamily="34" charset="0"/>
            </a:endParaRPr>
          </a:p>
          <a:p>
            <a:pPr algn="ctr" eaLnBrk="1" hangingPunct="1">
              <a:defRPr/>
            </a:pPr>
            <a:endParaRPr lang="en-US" altLang="en-US" sz="3300" dirty="0">
              <a:latin typeface="Algerian" panose="04020705040A02060702" pitchFamily="82" charset="0"/>
              <a:cs typeface="Arial" panose="020B0604020202020204" pitchFamily="34" charset="0"/>
            </a:endParaRPr>
          </a:p>
          <a:p>
            <a:pPr algn="ctr" eaLnBrk="1" hangingPunct="1">
              <a:defRPr/>
            </a:pPr>
            <a:r>
              <a:rPr lang="en-US" altLang="en-US" sz="2100" dirty="0">
                <a:latin typeface="Times New Roman" panose="02020603050405020304" pitchFamily="18" charset="0"/>
                <a:cs typeface="Times New Roman" panose="02020603050405020304" pitchFamily="18" charset="0"/>
              </a:rPr>
              <a:t>Dr. Thackeray</a:t>
            </a:r>
          </a:p>
        </p:txBody>
      </p:sp>
      <p:pic>
        <p:nvPicPr>
          <p:cNvPr id="14339" name="Picture 9" descr="http://t0.gstatic.com/images?q=tbn:ANd9GcRJBrxSdiQALiMSYS0518IiASkvr5jC-DmwSEL_VD0ZYXyuK16u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50194"/>
            <a:ext cx="4754166"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41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90C68B0-E27E-4402-BCEA-FB2562E2E112}"/>
              </a:ext>
            </a:extLst>
          </p:cNvPr>
          <p:cNvSpPr>
            <a:spLocks noGrp="1" noChangeArrowheads="1"/>
          </p:cNvSpPr>
          <p:nvPr>
            <p:ph type="title"/>
          </p:nvPr>
        </p:nvSpPr>
        <p:spPr/>
        <p:txBody>
          <a:bodyPr/>
          <a:lstStyle/>
          <a:p>
            <a:pPr eaLnBrk="1" hangingPunct="1"/>
            <a:r>
              <a:rPr lang="en-US" altLang="en-US"/>
              <a:t>Software’s Dirty Little Secret</a:t>
            </a:r>
          </a:p>
        </p:txBody>
      </p:sp>
      <p:sp>
        <p:nvSpPr>
          <p:cNvPr id="27651" name="Rectangle 3">
            <a:extLst>
              <a:ext uri="{FF2B5EF4-FFF2-40B4-BE49-F238E27FC236}">
                <a16:creationId xmlns:a16="http://schemas.microsoft.com/office/drawing/2014/main" id="{A158E9A1-1F78-4A09-8C39-61C88A084EB8}"/>
              </a:ext>
            </a:extLst>
          </p:cNvPr>
          <p:cNvSpPr>
            <a:spLocks noGrp="1" noChangeArrowheads="1"/>
          </p:cNvSpPr>
          <p:nvPr>
            <p:ph type="body" idx="1"/>
          </p:nvPr>
        </p:nvSpPr>
        <p:spPr/>
        <p:txBody>
          <a:bodyPr/>
          <a:lstStyle/>
          <a:p>
            <a:pPr eaLnBrk="1" hangingPunct="1"/>
            <a:r>
              <a:rPr lang="en-US" altLang="en-US" sz="2800"/>
              <a:t>Real world software is messy!</a:t>
            </a:r>
          </a:p>
          <a:p>
            <a:pPr eaLnBrk="1" hangingPunct="1"/>
            <a:r>
              <a:rPr lang="en-US" altLang="en-US" sz="2800"/>
              <a:t>Why?</a:t>
            </a:r>
          </a:p>
          <a:p>
            <a:pPr eaLnBrk="1" hangingPunct="1"/>
            <a:endParaRPr lang="en-US" altLang="en-US" sz="2800"/>
          </a:p>
          <a:p>
            <a:pPr eaLnBrk="1" hangingPunct="1"/>
            <a:r>
              <a:rPr lang="en-US" altLang="en-US" sz="2800"/>
              <a:t>These principles and patterns will help you make your software less messy</a:t>
            </a:r>
          </a:p>
          <a:p>
            <a:pPr lvl="1" eaLnBrk="1" hangingPunct="1"/>
            <a:r>
              <a:rPr lang="en-US" altLang="en-US" sz="2400"/>
              <a:t>IF you use them</a:t>
            </a:r>
          </a:p>
          <a:p>
            <a:pPr lvl="1" eaLnBrk="1" hangingPunct="1"/>
            <a:r>
              <a:rPr lang="en-US" altLang="en-US" sz="2400"/>
              <a:t>They are guaranteed not to remove all the mess!</a:t>
            </a:r>
          </a:p>
        </p:txBody>
      </p:sp>
    </p:spTree>
    <p:extLst>
      <p:ext uri="{BB962C8B-B14F-4D97-AF65-F5344CB8AC3E}">
        <p14:creationId xmlns:p14="http://schemas.microsoft.com/office/powerpoint/2010/main" val="2737913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7651">
                                            <p:txEl>
                                              <p:pRg st="3" end="3"/>
                                            </p:txEl>
                                          </p:spTgt>
                                        </p:tgtEl>
                                        <p:attrNameLst>
                                          <p:attrName>style.visibility</p:attrName>
                                        </p:attrNameLst>
                                      </p:cBhvr>
                                      <p:to>
                                        <p:strVal val="visible"/>
                                      </p:to>
                                    </p:set>
                                    <p:animEffect transition="in" filter="box(in)">
                                      <p:cBhvr>
                                        <p:cTn id="7" dur="500"/>
                                        <p:tgtEl>
                                          <p:spTgt spid="27651">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7651">
                                            <p:txEl>
                                              <p:pRg st="4" end="4"/>
                                            </p:txEl>
                                          </p:spTgt>
                                        </p:tgtEl>
                                        <p:attrNameLst>
                                          <p:attrName>style.visibility</p:attrName>
                                        </p:attrNameLst>
                                      </p:cBhvr>
                                      <p:to>
                                        <p:strVal val="visible"/>
                                      </p:to>
                                    </p:set>
                                    <p:animEffect transition="in" filter="box(in)">
                                      <p:cBhvr>
                                        <p:cTn id="10" dur="500"/>
                                        <p:tgtEl>
                                          <p:spTgt spid="27651">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animEffect transition="in" filter="box(in)">
                                      <p:cBhvr>
                                        <p:cTn id="1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a:extLst>
              <a:ext uri="{FF2B5EF4-FFF2-40B4-BE49-F238E27FC236}">
                <a16:creationId xmlns:a16="http://schemas.microsoft.com/office/drawing/2014/main" id="{0AD13728-9F89-42F1-8AF9-713B402628D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B1414189-ED62-4054-A214-9FE87403E543}" type="slidenum">
              <a:rPr lang="en-US" altLang="en-US" sz="1000" smtClean="0">
                <a:solidFill>
                  <a:srgbClr val="A3A3A3"/>
                </a:solidFill>
                <a:latin typeface="Consolas" panose="020B0609020204030204" pitchFamily="49" charset="0"/>
              </a:rPr>
              <a:pPr>
                <a:spcBef>
                  <a:spcPct val="0"/>
                </a:spcBef>
                <a:buClrTx/>
                <a:buSzTx/>
                <a:buFontTx/>
                <a:buNone/>
              </a:pPr>
              <a:t>100</a:t>
            </a:fld>
            <a:endParaRPr lang="en-US" altLang="en-US" sz="1000">
              <a:solidFill>
                <a:srgbClr val="A3A3A3"/>
              </a:solidFill>
              <a:latin typeface="Consolas" panose="020B0609020204030204" pitchFamily="49" charset="0"/>
            </a:endParaRPr>
          </a:p>
        </p:txBody>
      </p:sp>
      <p:sp>
        <p:nvSpPr>
          <p:cNvPr id="71683" name="TextBox 5">
            <a:extLst>
              <a:ext uri="{FF2B5EF4-FFF2-40B4-BE49-F238E27FC236}">
                <a16:creationId xmlns:a16="http://schemas.microsoft.com/office/drawing/2014/main" id="{88A49F42-B384-4EF7-90B6-203A49DE49DF}"/>
              </a:ext>
            </a:extLst>
          </p:cNvPr>
          <p:cNvSpPr txBox="1">
            <a:spLocks noChangeArrowheads="1"/>
          </p:cNvSpPr>
          <p:nvPr/>
        </p:nvSpPr>
        <p:spPr bwMode="auto">
          <a:xfrm>
            <a:off x="1219200" y="609600"/>
            <a:ext cx="624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Some Nouns represent items we do not need to be concerned with</a:t>
            </a:r>
          </a:p>
        </p:txBody>
      </p:sp>
      <p:pic>
        <p:nvPicPr>
          <p:cNvPr id="71684" name="Picture 2" descr="C:\Users\Lynn Thackeray\Desktop\Capture.PNG">
            <a:extLst>
              <a:ext uri="{FF2B5EF4-FFF2-40B4-BE49-F238E27FC236}">
                <a16:creationId xmlns:a16="http://schemas.microsoft.com/office/drawing/2014/main" id="{8DB87B44-C678-4D41-B389-0A40965FD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286000"/>
            <a:ext cx="67722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3" descr="C:\Users\Lynn Thackeray\Desktop\Capture.PNG">
            <a:extLst>
              <a:ext uri="{FF2B5EF4-FFF2-40B4-BE49-F238E27FC236}">
                <a16:creationId xmlns:a16="http://schemas.microsoft.com/office/drawing/2014/main" id="{C51FFECD-DC51-45CB-A128-BD1A55EA7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19600"/>
            <a:ext cx="6781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390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6C724FC5-89AA-468C-93EC-2AB126CF63E6}"/>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C4CD65FC-40F0-42CF-AD3A-03783EC1FD89}" type="slidenum">
              <a:rPr lang="en-US" altLang="en-US" sz="1000" smtClean="0">
                <a:solidFill>
                  <a:srgbClr val="A3A3A3"/>
                </a:solidFill>
                <a:latin typeface="Consolas" panose="020B0609020204030204" pitchFamily="49" charset="0"/>
              </a:rPr>
              <a:pPr>
                <a:spcBef>
                  <a:spcPct val="0"/>
                </a:spcBef>
                <a:buClrTx/>
                <a:buSzTx/>
                <a:buFontTx/>
                <a:buNone/>
              </a:pPr>
              <a:t>101</a:t>
            </a:fld>
            <a:endParaRPr lang="en-US" altLang="en-US" sz="1000">
              <a:solidFill>
                <a:srgbClr val="A3A3A3"/>
              </a:solidFill>
              <a:latin typeface="Consolas" panose="020B0609020204030204" pitchFamily="49" charset="0"/>
            </a:endParaRPr>
          </a:p>
        </p:txBody>
      </p:sp>
      <p:sp>
        <p:nvSpPr>
          <p:cNvPr id="73731" name="TextBox 5">
            <a:extLst>
              <a:ext uri="{FF2B5EF4-FFF2-40B4-BE49-F238E27FC236}">
                <a16:creationId xmlns:a16="http://schemas.microsoft.com/office/drawing/2014/main" id="{A64E07B3-FA81-4993-96DE-C5339CA300B7}"/>
              </a:ext>
            </a:extLst>
          </p:cNvPr>
          <p:cNvSpPr txBox="1">
            <a:spLocks noChangeArrowheads="1"/>
          </p:cNvSpPr>
          <p:nvPr/>
        </p:nvSpPr>
        <p:spPr bwMode="auto">
          <a:xfrm>
            <a:off x="1219200" y="609600"/>
            <a:ext cx="624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Some Nouns represent objects, not classes</a:t>
            </a:r>
          </a:p>
        </p:txBody>
      </p:sp>
      <p:pic>
        <p:nvPicPr>
          <p:cNvPr id="73732" name="Picture 2" descr="C:\Users\Lynn Thackeray\Desktop\Capture.PNG">
            <a:extLst>
              <a:ext uri="{FF2B5EF4-FFF2-40B4-BE49-F238E27FC236}">
                <a16:creationId xmlns:a16="http://schemas.microsoft.com/office/drawing/2014/main" id="{FBD351C1-5FF3-42E7-BECC-87B0FE245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7924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516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E0E32385-760E-44F9-BFB9-95DAF85B51F0}"/>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7C8CF349-3F09-4AEA-B4B3-44E21EA941BF}" type="slidenum">
              <a:rPr lang="en-US" altLang="en-US" sz="1000" smtClean="0">
                <a:solidFill>
                  <a:srgbClr val="A3A3A3"/>
                </a:solidFill>
                <a:latin typeface="Consolas" panose="020B0609020204030204" pitchFamily="49" charset="0"/>
              </a:rPr>
              <a:pPr>
                <a:spcBef>
                  <a:spcPct val="0"/>
                </a:spcBef>
                <a:buClrTx/>
                <a:buSzTx/>
                <a:buFontTx/>
                <a:buNone/>
              </a:pPr>
              <a:t>102</a:t>
            </a:fld>
            <a:endParaRPr lang="en-US" altLang="en-US" sz="1000">
              <a:solidFill>
                <a:srgbClr val="A3A3A3"/>
              </a:solidFill>
              <a:latin typeface="Consolas" panose="020B0609020204030204" pitchFamily="49" charset="0"/>
            </a:endParaRPr>
          </a:p>
        </p:txBody>
      </p:sp>
      <p:sp>
        <p:nvSpPr>
          <p:cNvPr id="75779" name="TextBox 5">
            <a:extLst>
              <a:ext uri="{FF2B5EF4-FFF2-40B4-BE49-F238E27FC236}">
                <a16:creationId xmlns:a16="http://schemas.microsoft.com/office/drawing/2014/main" id="{D93F830B-4FA0-40AC-B8B2-8C246A0150E3}"/>
              </a:ext>
            </a:extLst>
          </p:cNvPr>
          <p:cNvSpPr txBox="1">
            <a:spLocks noChangeArrowheads="1"/>
          </p:cNvSpPr>
          <p:nvPr/>
        </p:nvSpPr>
        <p:spPr bwMode="auto">
          <a:xfrm>
            <a:off x="1219200" y="609600"/>
            <a:ext cx="624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Some Nouns might be simple values that can be stored in a regular variable and do not require a class</a:t>
            </a:r>
          </a:p>
        </p:txBody>
      </p:sp>
      <p:pic>
        <p:nvPicPr>
          <p:cNvPr id="75780" name="Picture 2" descr="C:\Users\Lynn Thackeray\Desktop\Capture.PNG">
            <a:extLst>
              <a:ext uri="{FF2B5EF4-FFF2-40B4-BE49-F238E27FC236}">
                <a16:creationId xmlns:a16="http://schemas.microsoft.com/office/drawing/2014/main" id="{53698589-B62A-4358-B9ED-27055A18B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6874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B0C273C7-8F7B-4A46-A9B0-0F91E041E33A}"/>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CA817971-7945-4A7E-883A-65E77084E85C}" type="slidenum">
              <a:rPr lang="en-US" altLang="en-US" sz="1000" smtClean="0">
                <a:solidFill>
                  <a:srgbClr val="A3A3A3"/>
                </a:solidFill>
                <a:latin typeface="Consolas" panose="020B0609020204030204" pitchFamily="49" charset="0"/>
              </a:rPr>
              <a:pPr>
                <a:spcBef>
                  <a:spcPct val="0"/>
                </a:spcBef>
                <a:buClrTx/>
                <a:buSzTx/>
                <a:buFontTx/>
                <a:buNone/>
              </a:pPr>
              <a:t>103</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D78E1728-0FF7-4EBB-BD91-F52D8019B8E1}"/>
              </a:ext>
            </a:extLst>
          </p:cNvPr>
          <p:cNvSpPr>
            <a:spLocks noGrp="1" noChangeArrowheads="1"/>
          </p:cNvSpPr>
          <p:nvPr>
            <p:ph type="title" idx="4294967295"/>
          </p:nvPr>
        </p:nvSpPr>
        <p:spPr/>
        <p:txBody>
          <a:bodyPr/>
          <a:lstStyle/>
          <a:p>
            <a:pPr>
              <a:defRPr/>
            </a:pPr>
            <a:r>
              <a:rPr lang="en-US" sz="3200" dirty="0"/>
              <a:t>list of nouns</a:t>
            </a:r>
          </a:p>
        </p:txBody>
      </p:sp>
      <p:sp>
        <p:nvSpPr>
          <p:cNvPr id="77828" name="TextBox 5">
            <a:extLst>
              <a:ext uri="{FF2B5EF4-FFF2-40B4-BE49-F238E27FC236}">
                <a16:creationId xmlns:a16="http://schemas.microsoft.com/office/drawing/2014/main" id="{4AEB384E-E5B3-4DEA-8D23-4F2E88B4F1EA}"/>
              </a:ext>
            </a:extLst>
          </p:cNvPr>
          <p:cNvSpPr txBox="1">
            <a:spLocks noChangeArrowheads="1"/>
          </p:cNvSpPr>
          <p:nvPr/>
        </p:nvSpPr>
        <p:spPr bwMode="auto">
          <a:xfrm>
            <a:off x="1143000" y="1752600"/>
            <a:ext cx="624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 typeface="Arial" panose="020B0604020202020204" pitchFamily="34" charset="0"/>
              <a:buChar char="•"/>
            </a:pPr>
            <a:r>
              <a:rPr lang="en-US" altLang="en-US" sz="2400">
                <a:latin typeface="Arial" panose="020B0604020202020204" pitchFamily="34" charset="0"/>
              </a:rPr>
              <a:t> Cars</a:t>
            </a:r>
          </a:p>
          <a:p>
            <a:pPr eaLnBrk="1" hangingPunct="1">
              <a:spcBef>
                <a:spcPct val="0"/>
              </a:spcBef>
              <a:buClrTx/>
              <a:buSzTx/>
              <a:buFont typeface="Arial" panose="020B0604020202020204" pitchFamily="34" charset="0"/>
              <a:buChar char="•"/>
            </a:pPr>
            <a:r>
              <a:rPr lang="en-US" altLang="en-US" sz="2400">
                <a:latin typeface="Arial" panose="020B0604020202020204" pitchFamily="34" charset="0"/>
              </a:rPr>
              <a:t> Customer</a:t>
            </a:r>
          </a:p>
          <a:p>
            <a:pPr eaLnBrk="1" hangingPunct="1">
              <a:spcBef>
                <a:spcPct val="0"/>
              </a:spcBef>
              <a:buClrTx/>
              <a:buSzTx/>
              <a:buFont typeface="Arial" panose="020B0604020202020204" pitchFamily="34" charset="0"/>
              <a:buChar char="•"/>
            </a:pPr>
            <a:r>
              <a:rPr lang="en-US" altLang="en-US" sz="2400">
                <a:latin typeface="Arial" panose="020B0604020202020204" pitchFamily="34" charset="0"/>
              </a:rPr>
              <a:t> Service Quote</a:t>
            </a:r>
          </a:p>
        </p:txBody>
      </p:sp>
    </p:spTree>
    <p:extLst>
      <p:ext uri="{BB962C8B-B14F-4D97-AF65-F5344CB8AC3E}">
        <p14:creationId xmlns:p14="http://schemas.microsoft.com/office/powerpoint/2010/main" val="3142839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B6982053-3CB6-4AC1-8368-654A030B81A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B5E671EE-97EA-4126-AB32-4DC1F2DFD3C1}" type="slidenum">
              <a:rPr lang="en-US" altLang="en-US" sz="1000" smtClean="0">
                <a:solidFill>
                  <a:srgbClr val="A3A3A3"/>
                </a:solidFill>
                <a:latin typeface="Consolas" panose="020B0609020204030204" pitchFamily="49" charset="0"/>
              </a:rPr>
              <a:pPr>
                <a:spcBef>
                  <a:spcPct val="0"/>
                </a:spcBef>
                <a:buClrTx/>
                <a:buSzTx/>
                <a:buFontTx/>
                <a:buNone/>
              </a:pPr>
              <a:t>104</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3B621AF8-96C3-4AE4-B0FF-6FB175BB958D}"/>
              </a:ext>
            </a:extLst>
          </p:cNvPr>
          <p:cNvSpPr>
            <a:spLocks noGrp="1" noChangeArrowheads="1"/>
          </p:cNvSpPr>
          <p:nvPr>
            <p:ph type="title" idx="4294967295"/>
          </p:nvPr>
        </p:nvSpPr>
        <p:spPr/>
        <p:txBody>
          <a:bodyPr/>
          <a:lstStyle/>
          <a:p>
            <a:pPr>
              <a:defRPr/>
            </a:pPr>
            <a:r>
              <a:rPr lang="en-US" sz="3200" dirty="0"/>
              <a:t>Determining Class Responsibilities</a:t>
            </a:r>
          </a:p>
        </p:txBody>
      </p:sp>
      <p:sp>
        <p:nvSpPr>
          <p:cNvPr id="79876" name="Rectangle 6">
            <a:extLst>
              <a:ext uri="{FF2B5EF4-FFF2-40B4-BE49-F238E27FC236}">
                <a16:creationId xmlns:a16="http://schemas.microsoft.com/office/drawing/2014/main" id="{5A426DBB-27A5-4053-8406-E1C8494E02F5}"/>
              </a:ext>
            </a:extLst>
          </p:cNvPr>
          <p:cNvSpPr>
            <a:spLocks noChangeArrowheads="1"/>
          </p:cNvSpPr>
          <p:nvPr/>
        </p:nvSpPr>
        <p:spPr bwMode="auto">
          <a:xfrm>
            <a:off x="838200" y="1582738"/>
            <a:ext cx="80010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000">
                <a:latin typeface="Arial" panose="020B0604020202020204" pitchFamily="34" charset="0"/>
              </a:rPr>
              <a:t>The next step is to determine those classes’ responsibilities. A class’s </a:t>
            </a:r>
            <a:r>
              <a:rPr lang="en-US" altLang="en-US" sz="2000" i="1">
                <a:latin typeface="Arial" panose="020B0604020202020204" pitchFamily="34" charset="0"/>
              </a:rPr>
              <a:t>responsibilities are as follows:</a:t>
            </a:r>
          </a:p>
          <a:p>
            <a:pPr eaLnBrk="1" hangingPunct="1">
              <a:spcBef>
                <a:spcPct val="0"/>
              </a:spcBef>
              <a:buClrTx/>
              <a:buSzTx/>
              <a:buFontTx/>
              <a:buNone/>
            </a:pPr>
            <a:endParaRPr lang="en-US" altLang="en-US" sz="2000" i="1">
              <a:latin typeface="Arial" panose="020B0604020202020204" pitchFamily="34" charset="0"/>
            </a:endParaRPr>
          </a:p>
          <a:p>
            <a:pPr eaLnBrk="1" hangingPunct="1">
              <a:spcBef>
                <a:spcPct val="0"/>
              </a:spcBef>
              <a:buClrTx/>
              <a:buSzTx/>
              <a:buFontTx/>
              <a:buNone/>
            </a:pPr>
            <a:r>
              <a:rPr lang="en-US" altLang="en-US" sz="2000">
                <a:latin typeface="Arial" panose="020B0604020202020204" pitchFamily="34" charset="0"/>
              </a:rPr>
              <a:t>● The things that the class is responsible for knowing</a:t>
            </a:r>
          </a:p>
          <a:p>
            <a:pPr eaLnBrk="1" hangingPunct="1">
              <a:spcBef>
                <a:spcPct val="0"/>
              </a:spcBef>
              <a:buClrTx/>
              <a:buSzTx/>
              <a:buFontTx/>
              <a:buNone/>
            </a:pPr>
            <a:r>
              <a:rPr lang="en-US" altLang="en-US" sz="2000">
                <a:latin typeface="Arial" panose="020B0604020202020204" pitchFamily="34" charset="0"/>
              </a:rPr>
              <a:t>● The actions that the class is responsible for doing</a:t>
            </a:r>
          </a:p>
          <a:p>
            <a:pPr eaLnBrk="1" hangingPunct="1">
              <a:spcBef>
                <a:spcPct val="0"/>
              </a:spcBef>
              <a:buClrTx/>
              <a:buSzTx/>
              <a:buFontTx/>
              <a:buNone/>
            </a:pPr>
            <a:endParaRPr lang="en-US" altLang="en-US" sz="2000">
              <a:latin typeface="Arial" panose="020B0604020202020204" pitchFamily="34" charset="0"/>
            </a:endParaRPr>
          </a:p>
          <a:p>
            <a:pPr eaLnBrk="1" hangingPunct="1">
              <a:spcBef>
                <a:spcPct val="0"/>
              </a:spcBef>
              <a:buClrTx/>
              <a:buSzTx/>
              <a:buFontTx/>
              <a:buNone/>
            </a:pPr>
            <a:r>
              <a:rPr lang="en-US" altLang="en-US" sz="2000">
                <a:latin typeface="Arial" panose="020B0604020202020204" pitchFamily="34" charset="0"/>
              </a:rPr>
              <a:t>When you have identified the things that a class </a:t>
            </a:r>
            <a:r>
              <a:rPr lang="en-US" altLang="en-US" sz="2000" b="1">
                <a:latin typeface="Arial" panose="020B0604020202020204" pitchFamily="34" charset="0"/>
              </a:rPr>
              <a:t>is responsible for knowing</a:t>
            </a:r>
            <a:r>
              <a:rPr lang="en-US" altLang="en-US" sz="2000">
                <a:latin typeface="Arial" panose="020B0604020202020204" pitchFamily="34" charset="0"/>
              </a:rPr>
              <a:t>, then you have identified the </a:t>
            </a:r>
            <a:r>
              <a:rPr lang="en-US" altLang="en-US" sz="2000" b="1">
                <a:latin typeface="Arial" panose="020B0604020202020204" pitchFamily="34" charset="0"/>
              </a:rPr>
              <a:t>values that will be stored in fields. </a:t>
            </a:r>
          </a:p>
          <a:p>
            <a:pPr eaLnBrk="1" hangingPunct="1">
              <a:spcBef>
                <a:spcPct val="0"/>
              </a:spcBef>
              <a:buClrTx/>
              <a:buSzTx/>
              <a:buFontTx/>
              <a:buNone/>
            </a:pPr>
            <a:endParaRPr lang="en-US" altLang="en-US" sz="2000" b="1">
              <a:latin typeface="Arial" panose="020B0604020202020204" pitchFamily="34" charset="0"/>
            </a:endParaRPr>
          </a:p>
          <a:p>
            <a:pPr eaLnBrk="1" hangingPunct="1">
              <a:spcBef>
                <a:spcPct val="0"/>
              </a:spcBef>
              <a:buClrTx/>
              <a:buSzTx/>
              <a:buFontTx/>
              <a:buNone/>
            </a:pPr>
            <a:r>
              <a:rPr lang="en-US" altLang="en-US" sz="2000">
                <a:latin typeface="Arial" panose="020B0604020202020204" pitchFamily="34" charset="0"/>
              </a:rPr>
              <a:t>Likewise, when you have identified the actions that a class is </a:t>
            </a:r>
            <a:r>
              <a:rPr lang="en-US" altLang="en-US" sz="2000" b="1">
                <a:latin typeface="Arial" panose="020B0604020202020204" pitchFamily="34" charset="0"/>
              </a:rPr>
              <a:t>responsible for doing</a:t>
            </a:r>
            <a:r>
              <a:rPr lang="en-US" altLang="en-US" sz="2000">
                <a:latin typeface="Arial" panose="020B0604020202020204" pitchFamily="34" charset="0"/>
              </a:rPr>
              <a:t>, you have identified its </a:t>
            </a:r>
            <a:r>
              <a:rPr lang="en-US" altLang="en-US" sz="2000" b="1">
                <a:latin typeface="Arial" panose="020B0604020202020204" pitchFamily="34" charset="0"/>
              </a:rPr>
              <a:t>methods</a:t>
            </a:r>
          </a:p>
        </p:txBody>
      </p:sp>
    </p:spTree>
    <p:extLst>
      <p:ext uri="{BB962C8B-B14F-4D97-AF65-F5344CB8AC3E}">
        <p14:creationId xmlns:p14="http://schemas.microsoft.com/office/powerpoint/2010/main" val="2015835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53F58975-F642-4465-B12C-55BD80FEE532}"/>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D8515ACB-995B-474C-9D20-450DE82D49D5}" type="slidenum">
              <a:rPr lang="en-US" altLang="en-US" sz="1000" smtClean="0">
                <a:solidFill>
                  <a:srgbClr val="A3A3A3"/>
                </a:solidFill>
                <a:latin typeface="Consolas" panose="020B0609020204030204" pitchFamily="49" charset="0"/>
              </a:rPr>
              <a:pPr>
                <a:spcBef>
                  <a:spcPct val="0"/>
                </a:spcBef>
                <a:buClrTx/>
                <a:buSzTx/>
                <a:buFontTx/>
                <a:buNone/>
              </a:pPr>
              <a:t>105</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4302AAAF-83B2-4CB9-A53B-D319BE7E6470}"/>
              </a:ext>
            </a:extLst>
          </p:cNvPr>
          <p:cNvSpPr>
            <a:spLocks noGrp="1" noChangeArrowheads="1"/>
          </p:cNvSpPr>
          <p:nvPr>
            <p:ph type="title" idx="4294967295"/>
          </p:nvPr>
        </p:nvSpPr>
        <p:spPr/>
        <p:txBody>
          <a:bodyPr/>
          <a:lstStyle/>
          <a:p>
            <a:pPr>
              <a:defRPr/>
            </a:pPr>
            <a:r>
              <a:rPr lang="en-US" sz="3200" dirty="0"/>
              <a:t>Determining Class Responsibilities</a:t>
            </a:r>
          </a:p>
        </p:txBody>
      </p:sp>
      <p:sp>
        <p:nvSpPr>
          <p:cNvPr id="81924" name="Rectangle 4">
            <a:extLst>
              <a:ext uri="{FF2B5EF4-FFF2-40B4-BE49-F238E27FC236}">
                <a16:creationId xmlns:a16="http://schemas.microsoft.com/office/drawing/2014/main" id="{A84970E0-822B-4546-A4D6-C454E727AC34}"/>
              </a:ext>
            </a:extLst>
          </p:cNvPr>
          <p:cNvSpPr>
            <a:spLocks noChangeArrowheads="1"/>
          </p:cNvSpPr>
          <p:nvPr/>
        </p:nvSpPr>
        <p:spPr bwMode="auto">
          <a:xfrm>
            <a:off x="609600" y="1524000"/>
            <a:ext cx="7848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000">
                <a:latin typeface="Arial" panose="020B0604020202020204" pitchFamily="34" charset="0"/>
              </a:rPr>
              <a:t>It is often helpful to ask the questions “In this program, what must the class know?  What must the class do?”  The first place to look for the answers is in the description of the problem domain.</a:t>
            </a:r>
          </a:p>
        </p:txBody>
      </p:sp>
    </p:spTree>
    <p:extLst>
      <p:ext uri="{BB962C8B-B14F-4D97-AF65-F5344CB8AC3E}">
        <p14:creationId xmlns:p14="http://schemas.microsoft.com/office/powerpoint/2010/main" val="12345449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a:extLst>
              <a:ext uri="{FF2B5EF4-FFF2-40B4-BE49-F238E27FC236}">
                <a16:creationId xmlns:a16="http://schemas.microsoft.com/office/drawing/2014/main" id="{0C21C9AE-802F-40ED-956A-7366CEEE8F61}"/>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293CBA38-CA86-40EB-AFDE-5A9ED88D68B1}" type="slidenum">
              <a:rPr lang="en-US" altLang="en-US" sz="1000" smtClean="0">
                <a:solidFill>
                  <a:srgbClr val="A3A3A3"/>
                </a:solidFill>
                <a:latin typeface="Consolas" panose="020B0609020204030204" pitchFamily="49" charset="0"/>
              </a:rPr>
              <a:pPr>
                <a:spcBef>
                  <a:spcPct val="0"/>
                </a:spcBef>
                <a:buClrTx/>
                <a:buSzTx/>
                <a:buFontTx/>
                <a:buNone/>
              </a:pPr>
              <a:t>106</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D4A88BA4-5FC7-4788-802B-E1B2BC30975E}"/>
              </a:ext>
            </a:extLst>
          </p:cNvPr>
          <p:cNvSpPr>
            <a:spLocks noGrp="1" noChangeArrowheads="1"/>
          </p:cNvSpPr>
          <p:nvPr>
            <p:ph type="title" idx="4294967295"/>
          </p:nvPr>
        </p:nvSpPr>
        <p:spPr/>
        <p:txBody>
          <a:bodyPr/>
          <a:lstStyle/>
          <a:p>
            <a:pPr>
              <a:defRPr/>
            </a:pPr>
            <a:r>
              <a:rPr lang="en-US" sz="3200" dirty="0"/>
              <a:t>Customer Class</a:t>
            </a:r>
          </a:p>
        </p:txBody>
      </p:sp>
      <p:sp>
        <p:nvSpPr>
          <p:cNvPr id="86020" name="Rectangle 5">
            <a:extLst>
              <a:ext uri="{FF2B5EF4-FFF2-40B4-BE49-F238E27FC236}">
                <a16:creationId xmlns:a16="http://schemas.microsoft.com/office/drawing/2014/main" id="{D7738648-58A1-410F-BF3C-2D5957AF48C9}"/>
              </a:ext>
            </a:extLst>
          </p:cNvPr>
          <p:cNvSpPr>
            <a:spLocks noChangeArrowheads="1"/>
          </p:cNvSpPr>
          <p:nvPr/>
        </p:nvSpPr>
        <p:spPr bwMode="auto">
          <a:xfrm>
            <a:off x="838200" y="1752600"/>
            <a:ext cx="7239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In this program, what must the Customer class </a:t>
            </a:r>
            <a:r>
              <a:rPr lang="en-US" altLang="en-US" sz="2400" b="1">
                <a:latin typeface="Arial" panose="020B0604020202020204" pitchFamily="34" charset="0"/>
              </a:rPr>
              <a:t>know</a:t>
            </a:r>
            <a:r>
              <a:rPr lang="en-US" altLang="en-US" sz="2400">
                <a:latin typeface="Arial" panose="020B0604020202020204" pitchFamily="34" charset="0"/>
              </a:rPr>
              <a:t>? The problem domain description directly mentions the following items:</a:t>
            </a:r>
          </a:p>
          <a:p>
            <a:pPr eaLnBrk="1" hangingPunct="1">
              <a:spcBef>
                <a:spcPct val="0"/>
              </a:spcBef>
              <a:buClrTx/>
              <a:buSzTx/>
              <a:buFontTx/>
              <a:buNone/>
            </a:pPr>
            <a:endParaRPr lang="en-US" altLang="en-US" sz="2400">
              <a:latin typeface="Arial" panose="020B0604020202020204" pitchFamily="34" charset="0"/>
            </a:endParaRPr>
          </a:p>
          <a:p>
            <a:pPr lvl="1" eaLnBrk="1" hangingPunct="1">
              <a:spcBef>
                <a:spcPct val="0"/>
              </a:spcBef>
              <a:buClrTx/>
              <a:buSzTx/>
              <a:buFontTx/>
              <a:buNone/>
            </a:pPr>
            <a:r>
              <a:rPr lang="en-US" altLang="en-US" b="1">
                <a:latin typeface="Arial" panose="020B0604020202020204" pitchFamily="34" charset="0"/>
              </a:rPr>
              <a:t>● The customer’s name</a:t>
            </a:r>
          </a:p>
          <a:p>
            <a:pPr lvl="1" eaLnBrk="1" hangingPunct="1">
              <a:spcBef>
                <a:spcPct val="0"/>
              </a:spcBef>
              <a:buClrTx/>
              <a:buSzTx/>
              <a:buFontTx/>
              <a:buNone/>
            </a:pPr>
            <a:r>
              <a:rPr lang="en-US" altLang="en-US" b="1">
                <a:latin typeface="Arial" panose="020B0604020202020204" pitchFamily="34" charset="0"/>
              </a:rPr>
              <a:t>● The customer’s address</a:t>
            </a:r>
          </a:p>
          <a:p>
            <a:pPr lvl="1" eaLnBrk="1" hangingPunct="1">
              <a:spcBef>
                <a:spcPct val="0"/>
              </a:spcBef>
              <a:buClrTx/>
              <a:buSzTx/>
              <a:buFontTx/>
              <a:buNone/>
            </a:pPr>
            <a:r>
              <a:rPr lang="en-US" altLang="en-US" b="1">
                <a:latin typeface="Arial" panose="020B0604020202020204" pitchFamily="34" charset="0"/>
              </a:rPr>
              <a:t>● The customer’s telephone number</a:t>
            </a:r>
          </a:p>
          <a:p>
            <a:pPr eaLnBrk="1" hangingPunct="1">
              <a:spcBef>
                <a:spcPct val="0"/>
              </a:spcBef>
              <a:buClrTx/>
              <a:buSzTx/>
              <a:buFontTx/>
              <a:buNone/>
            </a:pPr>
            <a:endParaRPr lang="en-US" altLang="en-US" sz="1800">
              <a:latin typeface="Arial" panose="020B0604020202020204" pitchFamily="34" charset="0"/>
            </a:endParaRPr>
          </a:p>
          <a:p>
            <a:pPr eaLnBrk="1" hangingPunct="1">
              <a:spcBef>
                <a:spcPct val="0"/>
              </a:spcBef>
              <a:buClrTx/>
              <a:buSzTx/>
              <a:buFontTx/>
              <a:buNone/>
            </a:pPr>
            <a:endParaRPr lang="en-US" altLang="en-US" sz="1800">
              <a:latin typeface="Arial" panose="020B0604020202020204" pitchFamily="34" charset="0"/>
            </a:endParaRPr>
          </a:p>
          <a:p>
            <a:pPr eaLnBrk="1" hangingPunct="1">
              <a:spcBef>
                <a:spcPct val="0"/>
              </a:spcBef>
              <a:buClrTx/>
              <a:buSzTx/>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1618326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48460371-6E6F-4606-B7C1-667A04B25B94}"/>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A772F205-800F-40A4-B569-65B2D23D75D2}" type="slidenum">
              <a:rPr lang="en-US" altLang="en-US" sz="1000" smtClean="0">
                <a:solidFill>
                  <a:srgbClr val="A3A3A3"/>
                </a:solidFill>
                <a:latin typeface="Consolas" panose="020B0609020204030204" pitchFamily="49" charset="0"/>
              </a:rPr>
              <a:pPr>
                <a:spcBef>
                  <a:spcPct val="0"/>
                </a:spcBef>
                <a:buClrTx/>
                <a:buSzTx/>
                <a:buFontTx/>
                <a:buNone/>
              </a:pPr>
              <a:t>107</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D9D50EE8-018F-47F7-A97C-9C578D1B5C37}"/>
              </a:ext>
            </a:extLst>
          </p:cNvPr>
          <p:cNvSpPr>
            <a:spLocks noGrp="1" noChangeArrowheads="1"/>
          </p:cNvSpPr>
          <p:nvPr>
            <p:ph type="title" idx="4294967295"/>
          </p:nvPr>
        </p:nvSpPr>
        <p:spPr/>
        <p:txBody>
          <a:bodyPr/>
          <a:lstStyle/>
          <a:p>
            <a:pPr>
              <a:defRPr/>
            </a:pPr>
            <a:r>
              <a:rPr lang="en-US" sz="3200" dirty="0"/>
              <a:t>Customer Class</a:t>
            </a:r>
          </a:p>
        </p:txBody>
      </p:sp>
      <p:sp>
        <p:nvSpPr>
          <p:cNvPr id="88068" name="Rectangle 6">
            <a:extLst>
              <a:ext uri="{FF2B5EF4-FFF2-40B4-BE49-F238E27FC236}">
                <a16:creationId xmlns:a16="http://schemas.microsoft.com/office/drawing/2014/main" id="{12E05769-085C-4A18-8058-56D6D26BEEE0}"/>
              </a:ext>
            </a:extLst>
          </p:cNvPr>
          <p:cNvSpPr>
            <a:spLocks noChangeArrowheads="1"/>
          </p:cNvSpPr>
          <p:nvPr/>
        </p:nvSpPr>
        <p:spPr bwMode="auto">
          <a:xfrm>
            <a:off x="533400" y="1447800"/>
            <a:ext cx="7924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Now, let’s identify the class’s methods. In this program, what must the Customer class do? The following are the only obvious actions:</a:t>
            </a:r>
          </a:p>
          <a:p>
            <a:pPr eaLnBrk="1" hangingPunct="1">
              <a:spcBef>
                <a:spcPct val="0"/>
              </a:spcBef>
              <a:buClrTx/>
              <a:buSzTx/>
              <a:buFontTx/>
              <a:buNone/>
            </a:pPr>
            <a:endParaRPr lang="en-US" altLang="en-US" sz="2400">
              <a:latin typeface="Arial" panose="020B0604020202020204" pitchFamily="34" charset="0"/>
            </a:endParaRPr>
          </a:p>
          <a:p>
            <a:pPr eaLnBrk="1" hangingPunct="1">
              <a:spcBef>
                <a:spcPct val="0"/>
              </a:spcBef>
              <a:buClrTx/>
              <a:buSzTx/>
              <a:buFontTx/>
              <a:buNone/>
            </a:pPr>
            <a:r>
              <a:rPr lang="en-US" altLang="en-US" sz="2400">
                <a:latin typeface="Arial" panose="020B0604020202020204" pitchFamily="34" charset="0"/>
              </a:rPr>
              <a:t>● </a:t>
            </a:r>
            <a:r>
              <a:rPr lang="en-US" altLang="en-US" sz="2400" b="1">
                <a:latin typeface="Arial" panose="020B0604020202020204" pitchFamily="34" charset="0"/>
              </a:rPr>
              <a:t>Create an object of the Customer class</a:t>
            </a:r>
          </a:p>
          <a:p>
            <a:pPr eaLnBrk="1" hangingPunct="1">
              <a:spcBef>
                <a:spcPct val="0"/>
              </a:spcBef>
              <a:buClrTx/>
              <a:buSzTx/>
              <a:buFontTx/>
              <a:buNone/>
            </a:pPr>
            <a:r>
              <a:rPr lang="en-US" altLang="en-US" sz="2400" b="1">
                <a:latin typeface="Arial" panose="020B0604020202020204" pitchFamily="34" charset="0"/>
              </a:rPr>
              <a:t>● Set and get the customer’s name</a:t>
            </a:r>
          </a:p>
          <a:p>
            <a:pPr eaLnBrk="1" hangingPunct="1">
              <a:spcBef>
                <a:spcPct val="0"/>
              </a:spcBef>
              <a:buClrTx/>
              <a:buSzTx/>
              <a:buFontTx/>
              <a:buNone/>
            </a:pPr>
            <a:r>
              <a:rPr lang="en-US" altLang="en-US" sz="2400" b="1">
                <a:latin typeface="Arial" panose="020B0604020202020204" pitchFamily="34" charset="0"/>
              </a:rPr>
              <a:t>● Set and get the customer’s address</a:t>
            </a:r>
          </a:p>
          <a:p>
            <a:pPr eaLnBrk="1" hangingPunct="1">
              <a:spcBef>
                <a:spcPct val="0"/>
              </a:spcBef>
              <a:buClrTx/>
              <a:buSzTx/>
              <a:buFontTx/>
              <a:buNone/>
            </a:pPr>
            <a:r>
              <a:rPr lang="en-US" altLang="en-US" sz="2400" b="1">
                <a:latin typeface="Arial" panose="020B0604020202020204" pitchFamily="34" charset="0"/>
              </a:rPr>
              <a:t>● Set and get the customer’s telephone number</a:t>
            </a:r>
          </a:p>
        </p:txBody>
      </p:sp>
      <p:sp>
        <p:nvSpPr>
          <p:cNvPr id="88069" name="Rectangle 7">
            <a:extLst>
              <a:ext uri="{FF2B5EF4-FFF2-40B4-BE49-F238E27FC236}">
                <a16:creationId xmlns:a16="http://schemas.microsoft.com/office/drawing/2014/main" id="{05D8DDB4-25C9-4749-A7DE-76E5526810C6}"/>
              </a:ext>
            </a:extLst>
          </p:cNvPr>
          <p:cNvSpPr>
            <a:spLocks noChangeArrowheads="1"/>
          </p:cNvSpPr>
          <p:nvPr/>
        </p:nvSpPr>
        <p:spPr bwMode="auto">
          <a:xfrm>
            <a:off x="533400" y="5029200"/>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From this list, we can see that the Customer class will have a constructor, as well as accessor (GET) and mutator (SET) methods for each of its fields.</a:t>
            </a:r>
          </a:p>
        </p:txBody>
      </p:sp>
    </p:spTree>
    <p:extLst>
      <p:ext uri="{BB962C8B-B14F-4D97-AF65-F5344CB8AC3E}">
        <p14:creationId xmlns:p14="http://schemas.microsoft.com/office/powerpoint/2010/main" val="38715677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a:extLst>
              <a:ext uri="{FF2B5EF4-FFF2-40B4-BE49-F238E27FC236}">
                <a16:creationId xmlns:a16="http://schemas.microsoft.com/office/drawing/2014/main" id="{D918A3C5-D947-4D68-AF2F-7F22BE6FD36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48C8B8D6-77B7-4619-85E2-42EEDF2D3B1B}" type="slidenum">
              <a:rPr lang="en-US" altLang="en-US" sz="1000" smtClean="0">
                <a:solidFill>
                  <a:srgbClr val="A3A3A3"/>
                </a:solidFill>
                <a:latin typeface="Consolas" panose="020B0609020204030204" pitchFamily="49" charset="0"/>
              </a:rPr>
              <a:pPr>
                <a:spcBef>
                  <a:spcPct val="0"/>
                </a:spcBef>
                <a:buClrTx/>
                <a:buSzTx/>
                <a:buFontTx/>
                <a:buNone/>
              </a:pPr>
              <a:t>108</a:t>
            </a:fld>
            <a:endParaRPr lang="en-US" altLang="en-US" sz="1000">
              <a:solidFill>
                <a:srgbClr val="A3A3A3"/>
              </a:solidFill>
              <a:latin typeface="Consolas" panose="020B0609020204030204" pitchFamily="49" charset="0"/>
            </a:endParaRPr>
          </a:p>
        </p:txBody>
      </p:sp>
      <p:pic>
        <p:nvPicPr>
          <p:cNvPr id="90115" name="Picture 2" descr="C:\Users\Lynn Thackeray\Desktop\Capture.PNG">
            <a:extLst>
              <a:ext uri="{FF2B5EF4-FFF2-40B4-BE49-F238E27FC236}">
                <a16:creationId xmlns:a16="http://schemas.microsoft.com/office/drawing/2014/main" id="{7A318451-ABAC-4BB3-A09B-6603FBE5F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28800"/>
            <a:ext cx="4800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7">
            <a:extLst>
              <a:ext uri="{FF2B5EF4-FFF2-40B4-BE49-F238E27FC236}">
                <a16:creationId xmlns:a16="http://schemas.microsoft.com/office/drawing/2014/main" id="{D417DCA7-076E-4418-AB1A-8533E0FF22D6}"/>
              </a:ext>
            </a:extLst>
          </p:cNvPr>
          <p:cNvSpPr>
            <a:spLocks noChangeArrowheads="1"/>
          </p:cNvSpPr>
          <p:nvPr/>
        </p:nvSpPr>
        <p:spPr bwMode="auto">
          <a:xfrm>
            <a:off x="1447800" y="457200"/>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a:latin typeface="Arial" panose="020B0604020202020204" pitchFamily="34" charset="0"/>
              </a:rPr>
              <a:t>UML diagram for the Customer class</a:t>
            </a:r>
          </a:p>
        </p:txBody>
      </p:sp>
    </p:spTree>
    <p:extLst>
      <p:ext uri="{BB962C8B-B14F-4D97-AF65-F5344CB8AC3E}">
        <p14:creationId xmlns:p14="http://schemas.microsoft.com/office/powerpoint/2010/main" val="38720088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a:extLst>
              <a:ext uri="{FF2B5EF4-FFF2-40B4-BE49-F238E27FC236}">
                <a16:creationId xmlns:a16="http://schemas.microsoft.com/office/drawing/2014/main" id="{10DAEB85-0C19-4DF9-B4F0-33713C15E98E}"/>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A48E4F61-6D51-4819-98F1-9702DD3776B1}" type="slidenum">
              <a:rPr lang="en-US" altLang="en-US" sz="1000" smtClean="0">
                <a:solidFill>
                  <a:srgbClr val="A3A3A3"/>
                </a:solidFill>
                <a:latin typeface="Consolas" panose="020B0609020204030204" pitchFamily="49" charset="0"/>
              </a:rPr>
              <a:pPr>
                <a:spcBef>
                  <a:spcPct val="0"/>
                </a:spcBef>
                <a:buClrTx/>
                <a:buSzTx/>
                <a:buFontTx/>
                <a:buNone/>
              </a:pPr>
              <a:t>109</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BF0ABFAC-2895-4E07-BFA1-448876EB5226}"/>
              </a:ext>
            </a:extLst>
          </p:cNvPr>
          <p:cNvSpPr>
            <a:spLocks noGrp="1" noChangeArrowheads="1"/>
          </p:cNvSpPr>
          <p:nvPr>
            <p:ph type="title" idx="4294967295"/>
          </p:nvPr>
        </p:nvSpPr>
        <p:spPr/>
        <p:txBody>
          <a:bodyPr/>
          <a:lstStyle/>
          <a:p>
            <a:pPr>
              <a:defRPr/>
            </a:pPr>
            <a:r>
              <a:rPr lang="en-US" sz="3200" dirty="0"/>
              <a:t>Car  Class</a:t>
            </a:r>
          </a:p>
        </p:txBody>
      </p:sp>
      <p:sp>
        <p:nvSpPr>
          <p:cNvPr id="94212" name="Rectangle 4">
            <a:extLst>
              <a:ext uri="{FF2B5EF4-FFF2-40B4-BE49-F238E27FC236}">
                <a16:creationId xmlns:a16="http://schemas.microsoft.com/office/drawing/2014/main" id="{C39D6326-FF91-4BCB-861C-FDD3E5C26FDE}"/>
              </a:ext>
            </a:extLst>
          </p:cNvPr>
          <p:cNvSpPr>
            <a:spLocks noChangeArrowheads="1"/>
          </p:cNvSpPr>
          <p:nvPr/>
        </p:nvSpPr>
        <p:spPr bwMode="auto">
          <a:xfrm>
            <a:off x="838200" y="1524000"/>
            <a:ext cx="74676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In this program, what must an object of the Car class know? The following items are all attributes of a car, and are mentioned in the problem domain:</a:t>
            </a:r>
          </a:p>
          <a:p>
            <a:pPr eaLnBrk="1" hangingPunct="1">
              <a:spcBef>
                <a:spcPct val="0"/>
              </a:spcBef>
              <a:buClrTx/>
              <a:buSzTx/>
              <a:buFontTx/>
              <a:buNone/>
            </a:pPr>
            <a:endParaRPr lang="en-US" altLang="en-US" sz="2400">
              <a:latin typeface="Arial" panose="020B0604020202020204" pitchFamily="34" charset="0"/>
            </a:endParaRPr>
          </a:p>
          <a:p>
            <a:pPr eaLnBrk="1" hangingPunct="1">
              <a:spcBef>
                <a:spcPct val="0"/>
              </a:spcBef>
              <a:buClrTx/>
              <a:buSzTx/>
              <a:buFontTx/>
              <a:buNone/>
            </a:pPr>
            <a:r>
              <a:rPr lang="en-US" altLang="en-US" sz="2400">
                <a:latin typeface="Arial" panose="020B0604020202020204" pitchFamily="34" charset="0"/>
              </a:rPr>
              <a:t>● </a:t>
            </a:r>
            <a:r>
              <a:rPr lang="en-US" altLang="en-US" sz="2400" b="1">
                <a:latin typeface="Arial" panose="020B0604020202020204" pitchFamily="34" charset="0"/>
              </a:rPr>
              <a:t>the car’s make</a:t>
            </a:r>
          </a:p>
          <a:p>
            <a:pPr eaLnBrk="1" hangingPunct="1">
              <a:spcBef>
                <a:spcPct val="0"/>
              </a:spcBef>
              <a:buClrTx/>
              <a:buSzTx/>
              <a:buFontTx/>
              <a:buNone/>
            </a:pPr>
            <a:r>
              <a:rPr lang="en-US" altLang="en-US" sz="2400" b="1">
                <a:latin typeface="Arial" panose="020B0604020202020204" pitchFamily="34" charset="0"/>
              </a:rPr>
              <a:t>● the car’s model</a:t>
            </a:r>
          </a:p>
          <a:p>
            <a:pPr eaLnBrk="1" hangingPunct="1">
              <a:spcBef>
                <a:spcPct val="0"/>
              </a:spcBef>
              <a:buClrTx/>
              <a:buSzTx/>
              <a:buFontTx/>
              <a:buNone/>
            </a:pPr>
            <a:r>
              <a:rPr lang="en-US" altLang="en-US" sz="2400" b="1">
                <a:latin typeface="Arial" panose="020B0604020202020204" pitchFamily="34" charset="0"/>
              </a:rPr>
              <a:t>● the car’s year</a:t>
            </a:r>
          </a:p>
        </p:txBody>
      </p:sp>
    </p:spTree>
    <p:extLst>
      <p:ext uri="{BB962C8B-B14F-4D97-AF65-F5344CB8AC3E}">
        <p14:creationId xmlns:p14="http://schemas.microsoft.com/office/powerpoint/2010/main" val="6553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395D008-48D8-456E-890C-0387F405EC5B}"/>
              </a:ext>
            </a:extLst>
          </p:cNvPr>
          <p:cNvSpPr>
            <a:spLocks noGrp="1"/>
          </p:cNvSpPr>
          <p:nvPr>
            <p:ph type="title"/>
          </p:nvPr>
        </p:nvSpPr>
        <p:spPr/>
        <p:txBody>
          <a:bodyPr/>
          <a:lstStyle/>
          <a:p>
            <a:r>
              <a:rPr lang="en-US" altLang="en-US"/>
              <a:t>Software Design Messes</a:t>
            </a:r>
          </a:p>
        </p:txBody>
      </p:sp>
      <p:sp>
        <p:nvSpPr>
          <p:cNvPr id="3" name="Content Placeholder 2">
            <a:extLst>
              <a:ext uri="{FF2B5EF4-FFF2-40B4-BE49-F238E27FC236}">
                <a16:creationId xmlns:a16="http://schemas.microsoft.com/office/drawing/2014/main" id="{F082F395-8294-4438-9627-14F6DBECD648}"/>
              </a:ext>
            </a:extLst>
          </p:cNvPr>
          <p:cNvSpPr>
            <a:spLocks noGrp="1"/>
          </p:cNvSpPr>
          <p:nvPr>
            <p:ph idx="1"/>
          </p:nvPr>
        </p:nvSpPr>
        <p:spPr/>
        <p:txBody>
          <a:bodyPr/>
          <a:lstStyle/>
          <a:p>
            <a:r>
              <a:rPr lang="en-US" altLang="en-US" sz="1800" dirty="0"/>
              <a:t>Classes</a:t>
            </a:r>
          </a:p>
          <a:p>
            <a:pPr lvl="1"/>
            <a:r>
              <a:rPr lang="en-US" altLang="en-US" sz="1600" dirty="0"/>
              <a:t>Can add gratuitous </a:t>
            </a:r>
            <a:r>
              <a:rPr lang="en-US" altLang="en-US" sz="1600" i="1" dirty="0"/>
              <a:t>conceptual</a:t>
            </a:r>
            <a:r>
              <a:rPr lang="en-US" altLang="en-US" sz="1600" dirty="0"/>
              <a:t> overhead</a:t>
            </a:r>
          </a:p>
          <a:p>
            <a:r>
              <a:rPr lang="en-US" altLang="en-US" sz="1800" dirty="0"/>
              <a:t>Inheritance</a:t>
            </a:r>
          </a:p>
          <a:p>
            <a:pPr lvl="1"/>
            <a:r>
              <a:rPr lang="en-US" altLang="en-US" sz="1600" dirty="0"/>
              <a:t>Can make it hard to figure out what’s going on</a:t>
            </a:r>
          </a:p>
          <a:p>
            <a:r>
              <a:rPr lang="en-US" altLang="en-US" sz="1800" dirty="0"/>
              <a:t>Data</a:t>
            </a:r>
          </a:p>
          <a:p>
            <a:pPr lvl="1"/>
            <a:r>
              <a:rPr lang="en-US" altLang="en-US" sz="1600" dirty="0"/>
              <a:t>How did it get </a:t>
            </a:r>
            <a:r>
              <a:rPr lang="en-US" altLang="en-US" sz="1600" i="1" dirty="0"/>
              <a:t>that</a:t>
            </a:r>
            <a:r>
              <a:rPr lang="en-US" altLang="en-US" sz="1600" dirty="0"/>
              <a:t> value?</a:t>
            </a:r>
          </a:p>
          <a:p>
            <a:r>
              <a:rPr lang="en-US" altLang="en-US" sz="1800" dirty="0"/>
              <a:t>Performance</a:t>
            </a:r>
          </a:p>
          <a:p>
            <a:pPr lvl="1"/>
            <a:r>
              <a:rPr lang="en-US" altLang="en-US" sz="1600" dirty="0"/>
              <a:t>External factors can cause inconsistent performance</a:t>
            </a:r>
          </a:p>
          <a:p>
            <a:r>
              <a:rPr lang="en-US" altLang="en-US" sz="1800" dirty="0"/>
              <a:t>Concurrency</a:t>
            </a:r>
          </a:p>
          <a:p>
            <a:pPr lvl="1"/>
            <a:r>
              <a:rPr lang="en-US" altLang="en-US" sz="1600" dirty="0"/>
              <a:t>Possible race conditions</a:t>
            </a:r>
          </a:p>
          <a:p>
            <a:r>
              <a:rPr lang="en-US" altLang="en-US" sz="1800" dirty="0"/>
              <a:t>Size</a:t>
            </a:r>
          </a:p>
          <a:p>
            <a:pPr lvl="1"/>
            <a:r>
              <a:rPr lang="en-US" altLang="en-US" sz="1600" dirty="0"/>
              <a:t>How big a program can you completely understand?</a:t>
            </a:r>
          </a:p>
        </p:txBody>
      </p:sp>
    </p:spTree>
    <p:extLst>
      <p:ext uri="{BB962C8B-B14F-4D97-AF65-F5344CB8AC3E}">
        <p14:creationId xmlns:p14="http://schemas.microsoft.com/office/powerpoint/2010/main" val="3339657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a:extLst>
              <a:ext uri="{FF2B5EF4-FFF2-40B4-BE49-F238E27FC236}">
                <a16:creationId xmlns:a16="http://schemas.microsoft.com/office/drawing/2014/main" id="{96F8C964-2731-463F-95AD-DEB91DFE8E72}"/>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F9F1027B-C663-4A79-B969-405BBC9DF707}" type="slidenum">
              <a:rPr lang="en-US" altLang="en-US" sz="1000" smtClean="0">
                <a:solidFill>
                  <a:srgbClr val="A3A3A3"/>
                </a:solidFill>
                <a:latin typeface="Consolas" panose="020B0609020204030204" pitchFamily="49" charset="0"/>
              </a:rPr>
              <a:pPr>
                <a:spcBef>
                  <a:spcPct val="0"/>
                </a:spcBef>
                <a:buClrTx/>
                <a:buSzTx/>
                <a:buFontTx/>
                <a:buNone/>
              </a:pPr>
              <a:t>110</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86C4624C-CF76-4A64-8326-6D65FB2F1768}"/>
              </a:ext>
            </a:extLst>
          </p:cNvPr>
          <p:cNvSpPr>
            <a:spLocks noGrp="1" noChangeArrowheads="1"/>
          </p:cNvSpPr>
          <p:nvPr>
            <p:ph type="title" idx="4294967295"/>
          </p:nvPr>
        </p:nvSpPr>
        <p:spPr/>
        <p:txBody>
          <a:bodyPr/>
          <a:lstStyle/>
          <a:p>
            <a:pPr>
              <a:defRPr/>
            </a:pPr>
            <a:r>
              <a:rPr lang="en-US" sz="3200" dirty="0"/>
              <a:t>Car  Class</a:t>
            </a:r>
          </a:p>
        </p:txBody>
      </p:sp>
      <p:sp>
        <p:nvSpPr>
          <p:cNvPr id="96260" name="Rectangle 5">
            <a:extLst>
              <a:ext uri="{FF2B5EF4-FFF2-40B4-BE49-F238E27FC236}">
                <a16:creationId xmlns:a16="http://schemas.microsoft.com/office/drawing/2014/main" id="{6A63EFEA-886C-46F6-881A-A22724F9DA5B}"/>
              </a:ext>
            </a:extLst>
          </p:cNvPr>
          <p:cNvSpPr>
            <a:spLocks noChangeArrowheads="1"/>
          </p:cNvSpPr>
          <p:nvPr/>
        </p:nvSpPr>
        <p:spPr bwMode="auto">
          <a:xfrm>
            <a:off x="838200" y="1524000"/>
            <a:ext cx="74676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Now let’s identify the class’s methods. In this program, what must the Car class do? Once again, the only obvious actions are the standard set of methods that we will find in most classes (constructors, accessors, and mutators). Specifically, the actions are as follows:</a:t>
            </a:r>
          </a:p>
          <a:p>
            <a:pPr eaLnBrk="1" hangingPunct="1">
              <a:spcBef>
                <a:spcPct val="0"/>
              </a:spcBef>
              <a:buClrTx/>
              <a:buSzTx/>
              <a:buFontTx/>
              <a:buNone/>
            </a:pPr>
            <a:endParaRPr lang="en-US" altLang="en-US" sz="2400">
              <a:latin typeface="Arial" panose="020B0604020202020204" pitchFamily="34" charset="0"/>
            </a:endParaRPr>
          </a:p>
          <a:p>
            <a:pPr eaLnBrk="1" hangingPunct="1">
              <a:spcBef>
                <a:spcPct val="0"/>
              </a:spcBef>
              <a:buClrTx/>
              <a:buSzTx/>
              <a:buFontTx/>
              <a:buNone/>
            </a:pPr>
            <a:r>
              <a:rPr lang="en-US" altLang="en-US" sz="2400">
                <a:latin typeface="Arial" panose="020B0604020202020204" pitchFamily="34" charset="0"/>
              </a:rPr>
              <a:t>● </a:t>
            </a:r>
            <a:r>
              <a:rPr lang="en-US" altLang="en-US" sz="2400" b="1">
                <a:latin typeface="Arial" panose="020B0604020202020204" pitchFamily="34" charset="0"/>
              </a:rPr>
              <a:t>create an object of the Car class</a:t>
            </a:r>
          </a:p>
          <a:p>
            <a:pPr eaLnBrk="1" hangingPunct="1">
              <a:spcBef>
                <a:spcPct val="0"/>
              </a:spcBef>
              <a:buClrTx/>
              <a:buSzTx/>
              <a:buFontTx/>
              <a:buNone/>
            </a:pPr>
            <a:r>
              <a:rPr lang="en-US" altLang="en-US" sz="2400" b="1">
                <a:latin typeface="Arial" panose="020B0604020202020204" pitchFamily="34" charset="0"/>
              </a:rPr>
              <a:t>● set and get the car’s make</a:t>
            </a:r>
          </a:p>
          <a:p>
            <a:pPr eaLnBrk="1" hangingPunct="1">
              <a:spcBef>
                <a:spcPct val="0"/>
              </a:spcBef>
              <a:buClrTx/>
              <a:buSzTx/>
              <a:buFontTx/>
              <a:buNone/>
            </a:pPr>
            <a:r>
              <a:rPr lang="en-US" altLang="en-US" sz="2400" b="1">
                <a:latin typeface="Arial" panose="020B0604020202020204" pitchFamily="34" charset="0"/>
              </a:rPr>
              <a:t>● set and get the car’s model</a:t>
            </a:r>
          </a:p>
          <a:p>
            <a:pPr eaLnBrk="1" hangingPunct="1">
              <a:spcBef>
                <a:spcPct val="0"/>
              </a:spcBef>
              <a:buClrTx/>
              <a:buSzTx/>
              <a:buFontTx/>
              <a:buNone/>
            </a:pPr>
            <a:r>
              <a:rPr lang="en-US" altLang="en-US" sz="2400" b="1">
                <a:latin typeface="Arial" panose="020B0604020202020204" pitchFamily="34" charset="0"/>
              </a:rPr>
              <a:t>● set and get the car’s year</a:t>
            </a:r>
          </a:p>
        </p:txBody>
      </p:sp>
    </p:spTree>
    <p:extLst>
      <p:ext uri="{BB962C8B-B14F-4D97-AF65-F5344CB8AC3E}">
        <p14:creationId xmlns:p14="http://schemas.microsoft.com/office/powerpoint/2010/main" val="3509320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a:extLst>
              <a:ext uri="{FF2B5EF4-FFF2-40B4-BE49-F238E27FC236}">
                <a16:creationId xmlns:a16="http://schemas.microsoft.com/office/drawing/2014/main" id="{1425D255-70B0-4EB2-8DFA-A6D09FBA7949}"/>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D4B147F1-8943-4B8C-BE93-F95B765D3D1E}" type="slidenum">
              <a:rPr lang="en-US" altLang="en-US" sz="1000" smtClean="0">
                <a:solidFill>
                  <a:srgbClr val="A3A3A3"/>
                </a:solidFill>
                <a:latin typeface="Consolas" panose="020B0609020204030204" pitchFamily="49" charset="0"/>
              </a:rPr>
              <a:pPr>
                <a:spcBef>
                  <a:spcPct val="0"/>
                </a:spcBef>
                <a:buClrTx/>
                <a:buSzTx/>
                <a:buFontTx/>
                <a:buNone/>
              </a:pPr>
              <a:t>111</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D6F4E139-F10D-427B-8C25-4E31B43B0CA1}"/>
              </a:ext>
            </a:extLst>
          </p:cNvPr>
          <p:cNvSpPr>
            <a:spLocks noGrp="1" noChangeArrowheads="1"/>
          </p:cNvSpPr>
          <p:nvPr>
            <p:ph type="title" idx="4294967295"/>
          </p:nvPr>
        </p:nvSpPr>
        <p:spPr>
          <a:xfrm>
            <a:off x="685800" y="274638"/>
            <a:ext cx="7772400" cy="944562"/>
          </a:xfrm>
        </p:spPr>
        <p:txBody>
          <a:bodyPr>
            <a:normAutofit fontScale="90000"/>
          </a:bodyPr>
          <a:lstStyle/>
          <a:p>
            <a:pPr>
              <a:defRPr/>
            </a:pPr>
            <a:r>
              <a:rPr lang="en-US" sz="3200" dirty="0"/>
              <a:t>UML diagram for the Car class</a:t>
            </a:r>
            <a:br>
              <a:rPr lang="en-US" sz="3200" dirty="0"/>
            </a:br>
            <a:endParaRPr lang="en-US" sz="3200" dirty="0"/>
          </a:p>
        </p:txBody>
      </p:sp>
      <p:pic>
        <p:nvPicPr>
          <p:cNvPr id="98308" name="Picture 3" descr="C:\Users\Lynn Thackeray\Desktop\Capture.PNG">
            <a:extLst>
              <a:ext uri="{FF2B5EF4-FFF2-40B4-BE49-F238E27FC236}">
                <a16:creationId xmlns:a16="http://schemas.microsoft.com/office/drawing/2014/main" id="{E1D19D21-C81C-422A-B279-A79DAE1BA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0"/>
            <a:ext cx="4038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989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a:extLst>
              <a:ext uri="{FF2B5EF4-FFF2-40B4-BE49-F238E27FC236}">
                <a16:creationId xmlns:a16="http://schemas.microsoft.com/office/drawing/2014/main" id="{2AA7A967-6CBF-4C00-B964-38A9F9AD7357}"/>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965DFD05-3B1B-4687-A868-56F9D05A09ED}" type="slidenum">
              <a:rPr lang="en-US" altLang="en-US" sz="1000" smtClean="0">
                <a:solidFill>
                  <a:srgbClr val="A3A3A3"/>
                </a:solidFill>
                <a:latin typeface="Consolas" panose="020B0609020204030204" pitchFamily="49" charset="0"/>
              </a:rPr>
              <a:pPr>
                <a:spcBef>
                  <a:spcPct val="0"/>
                </a:spcBef>
                <a:buClrTx/>
                <a:buSzTx/>
                <a:buFontTx/>
                <a:buNone/>
              </a:pPr>
              <a:t>112</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08A44CE2-28B7-4FE0-851B-6B22DF3ADEC1}"/>
              </a:ext>
            </a:extLst>
          </p:cNvPr>
          <p:cNvSpPr>
            <a:spLocks noGrp="1" noChangeArrowheads="1"/>
          </p:cNvSpPr>
          <p:nvPr>
            <p:ph type="title" idx="4294967295"/>
          </p:nvPr>
        </p:nvSpPr>
        <p:spPr/>
        <p:txBody>
          <a:bodyPr/>
          <a:lstStyle/>
          <a:p>
            <a:pPr>
              <a:defRPr/>
            </a:pPr>
            <a:r>
              <a:rPr lang="en-US" sz="3200" dirty="0"/>
              <a:t>Service Quote Class</a:t>
            </a:r>
          </a:p>
        </p:txBody>
      </p:sp>
      <p:sp>
        <p:nvSpPr>
          <p:cNvPr id="102404" name="Rectangle 4">
            <a:extLst>
              <a:ext uri="{FF2B5EF4-FFF2-40B4-BE49-F238E27FC236}">
                <a16:creationId xmlns:a16="http://schemas.microsoft.com/office/drawing/2014/main" id="{E92676F0-C9F4-48F4-A36B-2577262A5E3A}"/>
              </a:ext>
            </a:extLst>
          </p:cNvPr>
          <p:cNvSpPr>
            <a:spLocks noChangeArrowheads="1"/>
          </p:cNvSpPr>
          <p:nvPr/>
        </p:nvSpPr>
        <p:spPr bwMode="auto">
          <a:xfrm>
            <a:off x="762000" y="1295400"/>
            <a:ext cx="7239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In this program, what must an object of the ServiceQuote class know? The problem domain mentions the following items:</a:t>
            </a:r>
          </a:p>
          <a:p>
            <a:pPr eaLnBrk="1" hangingPunct="1">
              <a:spcBef>
                <a:spcPct val="0"/>
              </a:spcBef>
              <a:buClrTx/>
              <a:buSzTx/>
              <a:buFontTx/>
              <a:buNone/>
            </a:pPr>
            <a:endParaRPr lang="en-US" altLang="en-US" sz="2400">
              <a:latin typeface="Arial" panose="020B0604020202020204" pitchFamily="34" charset="0"/>
            </a:endParaRPr>
          </a:p>
          <a:p>
            <a:pPr eaLnBrk="1" hangingPunct="1">
              <a:spcBef>
                <a:spcPct val="0"/>
              </a:spcBef>
              <a:buClrTx/>
              <a:buSzTx/>
              <a:buFontTx/>
              <a:buNone/>
            </a:pPr>
            <a:r>
              <a:rPr lang="en-US" altLang="en-US" sz="2400">
                <a:latin typeface="Arial" panose="020B0604020202020204" pitchFamily="34" charset="0"/>
              </a:rPr>
              <a:t>● </a:t>
            </a:r>
            <a:r>
              <a:rPr lang="en-US" altLang="en-US" sz="2400" b="1">
                <a:latin typeface="Arial" panose="020B0604020202020204" pitchFamily="34" charset="0"/>
              </a:rPr>
              <a:t>the estimated parts charges</a:t>
            </a:r>
          </a:p>
          <a:p>
            <a:pPr eaLnBrk="1" hangingPunct="1">
              <a:spcBef>
                <a:spcPct val="0"/>
              </a:spcBef>
              <a:buClrTx/>
              <a:buSzTx/>
              <a:buFontTx/>
              <a:buNone/>
            </a:pPr>
            <a:r>
              <a:rPr lang="en-US" altLang="en-US" sz="2400" b="1">
                <a:latin typeface="Arial" panose="020B0604020202020204" pitchFamily="34" charset="0"/>
              </a:rPr>
              <a:t>● the estimated labor charges</a:t>
            </a:r>
          </a:p>
          <a:p>
            <a:pPr eaLnBrk="1" hangingPunct="1">
              <a:spcBef>
                <a:spcPct val="0"/>
              </a:spcBef>
              <a:buClrTx/>
              <a:buSzTx/>
              <a:buFontTx/>
              <a:buNone/>
            </a:pPr>
            <a:r>
              <a:rPr lang="en-US" altLang="en-US" sz="2400" b="1">
                <a:latin typeface="Arial" panose="020B0604020202020204" pitchFamily="34" charset="0"/>
              </a:rPr>
              <a:t>● the sales tax</a:t>
            </a:r>
          </a:p>
          <a:p>
            <a:pPr eaLnBrk="1" hangingPunct="1">
              <a:spcBef>
                <a:spcPct val="0"/>
              </a:spcBef>
              <a:buClrTx/>
              <a:buSzTx/>
              <a:buFontTx/>
              <a:buNone/>
            </a:pPr>
            <a:r>
              <a:rPr lang="en-US" altLang="en-US" sz="2400" b="1">
                <a:latin typeface="Arial" panose="020B0604020202020204" pitchFamily="34" charset="0"/>
              </a:rPr>
              <a:t>● the total estimated charges</a:t>
            </a:r>
          </a:p>
          <a:p>
            <a:pPr eaLnBrk="1" hangingPunct="1">
              <a:spcBef>
                <a:spcPct val="0"/>
              </a:spcBef>
              <a:buClrTx/>
              <a:buSzTx/>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5468660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a:extLst>
              <a:ext uri="{FF2B5EF4-FFF2-40B4-BE49-F238E27FC236}">
                <a16:creationId xmlns:a16="http://schemas.microsoft.com/office/drawing/2014/main" id="{30D19EB9-E752-458B-8B33-16CFA478343D}"/>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90D8D78D-2079-4756-B526-50CDB27265C2}" type="slidenum">
              <a:rPr lang="en-US" altLang="en-US" sz="1000" smtClean="0">
                <a:solidFill>
                  <a:srgbClr val="A3A3A3"/>
                </a:solidFill>
                <a:latin typeface="Consolas" panose="020B0609020204030204" pitchFamily="49" charset="0"/>
              </a:rPr>
              <a:pPr>
                <a:spcBef>
                  <a:spcPct val="0"/>
                </a:spcBef>
                <a:buClrTx/>
                <a:buSzTx/>
                <a:buFontTx/>
                <a:buNone/>
              </a:pPr>
              <a:t>113</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5B678C12-9A42-460F-BCB1-DFD59B5925F6}"/>
              </a:ext>
            </a:extLst>
          </p:cNvPr>
          <p:cNvSpPr>
            <a:spLocks noGrp="1" noChangeArrowheads="1"/>
          </p:cNvSpPr>
          <p:nvPr>
            <p:ph type="title" idx="4294967295"/>
          </p:nvPr>
        </p:nvSpPr>
        <p:spPr>
          <a:xfrm>
            <a:off x="685800" y="274638"/>
            <a:ext cx="7772400" cy="1096962"/>
          </a:xfrm>
        </p:spPr>
        <p:txBody>
          <a:bodyPr>
            <a:normAutofit fontScale="90000"/>
          </a:bodyPr>
          <a:lstStyle/>
          <a:p>
            <a:pPr>
              <a:defRPr/>
            </a:pPr>
            <a:r>
              <a:rPr lang="en-US" sz="3200" dirty="0"/>
              <a:t>UML diagram for the Service Quote class</a:t>
            </a:r>
            <a:br>
              <a:rPr lang="en-US" sz="3200" dirty="0"/>
            </a:br>
            <a:endParaRPr lang="en-US" sz="3200" dirty="0"/>
          </a:p>
        </p:txBody>
      </p:sp>
      <p:pic>
        <p:nvPicPr>
          <p:cNvPr id="104452" name="Picture 2" descr="C:\Users\Lynn Thackeray\Desktop\Capture.PNG">
            <a:extLst>
              <a:ext uri="{FF2B5EF4-FFF2-40B4-BE49-F238E27FC236}">
                <a16:creationId xmlns:a16="http://schemas.microsoft.com/office/drawing/2014/main" id="{6668E264-BE92-4EB7-B3B8-0AF50D42A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1524000"/>
            <a:ext cx="494823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67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34F9288-6315-4EF2-A5A7-AF77F9018956}"/>
              </a:ext>
            </a:extLst>
          </p:cNvPr>
          <p:cNvSpPr>
            <a:spLocks noGrp="1"/>
          </p:cNvSpPr>
          <p:nvPr>
            <p:ph type="title"/>
          </p:nvPr>
        </p:nvSpPr>
        <p:spPr/>
        <p:txBody>
          <a:bodyPr/>
          <a:lstStyle/>
          <a:p>
            <a:r>
              <a:rPr lang="en-US" altLang="en-US" sz="4000"/>
              <a:t>… and Then There is Maintenance</a:t>
            </a:r>
          </a:p>
        </p:txBody>
      </p:sp>
      <p:sp>
        <p:nvSpPr>
          <p:cNvPr id="3" name="Content Placeholder 2">
            <a:extLst>
              <a:ext uri="{FF2B5EF4-FFF2-40B4-BE49-F238E27FC236}">
                <a16:creationId xmlns:a16="http://schemas.microsoft.com/office/drawing/2014/main" id="{0AAF84D7-D015-48A5-8193-746029087826}"/>
              </a:ext>
            </a:extLst>
          </p:cNvPr>
          <p:cNvSpPr>
            <a:spLocks noGrp="1"/>
          </p:cNvSpPr>
          <p:nvPr>
            <p:ph idx="1"/>
          </p:nvPr>
        </p:nvSpPr>
        <p:spPr/>
        <p:txBody>
          <a:bodyPr/>
          <a:lstStyle/>
          <a:p>
            <a:r>
              <a:rPr lang="en-US" altLang="en-US" dirty="0"/>
              <a:t>Just figuring out what the program does</a:t>
            </a:r>
          </a:p>
          <a:p>
            <a:r>
              <a:rPr lang="en-US" altLang="en-US" dirty="0"/>
              <a:t>Changes in one place have impact elsewhere (that you didn’t expect)</a:t>
            </a:r>
          </a:p>
          <a:p>
            <a:r>
              <a:rPr lang="en-US" altLang="en-US" dirty="0"/>
              <a:t>You may have to make many changes for a single enhancement</a:t>
            </a:r>
          </a:p>
          <a:p>
            <a:endParaRPr lang="en-US" altLang="en-US" dirty="0"/>
          </a:p>
          <a:p>
            <a:r>
              <a:rPr lang="en-US" altLang="en-US" dirty="0"/>
              <a:t>Most of you will maintain code</a:t>
            </a:r>
          </a:p>
          <a:p>
            <a:r>
              <a:rPr lang="en-US" altLang="en-US" dirty="0"/>
              <a:t>Most of you will have to extend code</a:t>
            </a:r>
          </a:p>
          <a:p>
            <a:endParaRPr lang="en-US" altLang="en-US" dirty="0"/>
          </a:p>
        </p:txBody>
      </p:sp>
    </p:spTree>
    <p:extLst>
      <p:ext uri="{BB962C8B-B14F-4D97-AF65-F5344CB8AC3E}">
        <p14:creationId xmlns:p14="http://schemas.microsoft.com/office/powerpoint/2010/main" val="1381696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9915F71-5C56-483F-9780-DD1FEDA06E67}"/>
              </a:ext>
            </a:extLst>
          </p:cNvPr>
          <p:cNvSpPr>
            <a:spLocks noGrp="1"/>
          </p:cNvSpPr>
          <p:nvPr>
            <p:ph type="title"/>
          </p:nvPr>
        </p:nvSpPr>
        <p:spPr/>
        <p:txBody>
          <a:bodyPr/>
          <a:lstStyle/>
          <a:p>
            <a:r>
              <a:rPr lang="en-US" altLang="en-US"/>
              <a:t>Structure and Behavior</a:t>
            </a:r>
          </a:p>
        </p:txBody>
      </p:sp>
      <p:sp>
        <p:nvSpPr>
          <p:cNvPr id="11267" name="Content Placeholder 2">
            <a:extLst>
              <a:ext uri="{FF2B5EF4-FFF2-40B4-BE49-F238E27FC236}">
                <a16:creationId xmlns:a16="http://schemas.microsoft.com/office/drawing/2014/main" id="{56210AEC-8AE4-4BBB-804B-9FB6039ACFA5}"/>
              </a:ext>
            </a:extLst>
          </p:cNvPr>
          <p:cNvSpPr>
            <a:spLocks noGrp="1"/>
          </p:cNvSpPr>
          <p:nvPr>
            <p:ph idx="1"/>
          </p:nvPr>
        </p:nvSpPr>
        <p:spPr/>
        <p:txBody>
          <a:bodyPr/>
          <a:lstStyle/>
          <a:p>
            <a:r>
              <a:rPr lang="en-US" altLang="en-US" dirty="0"/>
              <a:t>(Or static vs. dynamic design)</a:t>
            </a:r>
          </a:p>
          <a:p>
            <a:r>
              <a:rPr lang="en-US" altLang="en-US" dirty="0"/>
              <a:t>Structure: How you lay out your classes</a:t>
            </a:r>
          </a:p>
          <a:p>
            <a:r>
              <a:rPr lang="en-US" altLang="en-US" dirty="0"/>
              <a:t>Behavior: What happens when the program runs</a:t>
            </a:r>
          </a:p>
          <a:p>
            <a:r>
              <a:rPr lang="en-US" altLang="en-US" dirty="0"/>
              <a:t>You need to design both</a:t>
            </a:r>
          </a:p>
          <a:p>
            <a:pPr lvl="1"/>
            <a:r>
              <a:rPr lang="en-US" altLang="en-US" dirty="0"/>
              <a:t>But of course, they are interdependent</a:t>
            </a:r>
          </a:p>
          <a:p>
            <a:r>
              <a:rPr lang="en-US" altLang="en-US" dirty="0"/>
              <a:t>There are patterns for both</a:t>
            </a:r>
          </a:p>
        </p:txBody>
      </p:sp>
    </p:spTree>
    <p:extLst>
      <p:ext uri="{BB962C8B-B14F-4D97-AF65-F5344CB8AC3E}">
        <p14:creationId xmlns:p14="http://schemas.microsoft.com/office/powerpoint/2010/main" val="69069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AF7A942-F110-4682-9C7A-A48A29BA711C}"/>
              </a:ext>
            </a:extLst>
          </p:cNvPr>
          <p:cNvSpPr>
            <a:spLocks noGrp="1" noChangeArrowheads="1"/>
          </p:cNvSpPr>
          <p:nvPr>
            <p:ph type="title"/>
          </p:nvPr>
        </p:nvSpPr>
        <p:spPr/>
        <p:txBody>
          <a:bodyPr/>
          <a:lstStyle/>
          <a:p>
            <a:pPr eaLnBrk="1" hangingPunct="1"/>
            <a:r>
              <a:rPr lang="en-US" altLang="en-US"/>
              <a:t>DRY</a:t>
            </a:r>
          </a:p>
        </p:txBody>
      </p:sp>
      <p:sp>
        <p:nvSpPr>
          <p:cNvPr id="17411" name="Rectangle 3">
            <a:extLst>
              <a:ext uri="{FF2B5EF4-FFF2-40B4-BE49-F238E27FC236}">
                <a16:creationId xmlns:a16="http://schemas.microsoft.com/office/drawing/2014/main" id="{59A6AEDD-5171-42F4-A335-8F71BFEE4B89}"/>
              </a:ext>
            </a:extLst>
          </p:cNvPr>
          <p:cNvSpPr>
            <a:spLocks noGrp="1" noChangeArrowheads="1"/>
          </p:cNvSpPr>
          <p:nvPr>
            <p:ph type="body" idx="1"/>
          </p:nvPr>
        </p:nvSpPr>
        <p:spPr/>
        <p:txBody>
          <a:bodyPr/>
          <a:lstStyle/>
          <a:p>
            <a:pPr eaLnBrk="1" hangingPunct="1"/>
            <a:r>
              <a:rPr lang="en-US" altLang="en-US" dirty="0"/>
              <a:t>What does this stand for?</a:t>
            </a:r>
          </a:p>
          <a:p>
            <a:pPr eaLnBrk="1" hangingPunct="1"/>
            <a:r>
              <a:rPr lang="en-US" altLang="en-US" dirty="0"/>
              <a:t>It is probably the most fundamental principle of software design, and leads to a number of Good Practices (as we shall see)</a:t>
            </a:r>
          </a:p>
        </p:txBody>
      </p:sp>
    </p:spTree>
    <p:extLst>
      <p:ext uri="{BB962C8B-B14F-4D97-AF65-F5344CB8AC3E}">
        <p14:creationId xmlns:p14="http://schemas.microsoft.com/office/powerpoint/2010/main" val="3467689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411">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411">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FAE36E5-59E6-4C48-B44C-8C110D6A26CF}"/>
              </a:ext>
            </a:extLst>
          </p:cNvPr>
          <p:cNvSpPr>
            <a:spLocks noGrp="1" noChangeArrowheads="1"/>
          </p:cNvSpPr>
          <p:nvPr>
            <p:ph type="title"/>
          </p:nvPr>
        </p:nvSpPr>
        <p:spPr/>
        <p:txBody>
          <a:bodyPr/>
          <a:lstStyle/>
          <a:p>
            <a:pPr eaLnBrk="1" hangingPunct="1"/>
            <a:r>
              <a:rPr lang="en-US" altLang="en-US"/>
              <a:t>About Design Patterns</a:t>
            </a:r>
          </a:p>
        </p:txBody>
      </p:sp>
      <p:sp>
        <p:nvSpPr>
          <p:cNvPr id="13315" name="Rectangle 3">
            <a:extLst>
              <a:ext uri="{FF2B5EF4-FFF2-40B4-BE49-F238E27FC236}">
                <a16:creationId xmlns:a16="http://schemas.microsoft.com/office/drawing/2014/main" id="{44ADF6C0-E927-4FFF-9E3F-E5F4BC001D89}"/>
              </a:ext>
            </a:extLst>
          </p:cNvPr>
          <p:cNvSpPr>
            <a:spLocks noGrp="1" noChangeArrowheads="1"/>
          </p:cNvSpPr>
          <p:nvPr>
            <p:ph type="body" idx="1"/>
          </p:nvPr>
        </p:nvSpPr>
        <p:spPr>
          <a:xfrm>
            <a:off x="457200" y="1981200"/>
            <a:ext cx="8229600" cy="4343400"/>
          </a:xfrm>
        </p:spPr>
        <p:txBody>
          <a:bodyPr/>
          <a:lstStyle/>
          <a:p>
            <a:pPr eaLnBrk="1" hangingPunct="1">
              <a:lnSpc>
                <a:spcPct val="90000"/>
              </a:lnSpc>
            </a:pPr>
            <a:r>
              <a:rPr lang="en-US" altLang="en-US" sz="2400"/>
              <a:t>The biggest Cool Thing to hit software development since OO Technology</a:t>
            </a:r>
          </a:p>
          <a:p>
            <a:pPr eaLnBrk="1" hangingPunct="1">
              <a:lnSpc>
                <a:spcPct val="90000"/>
              </a:lnSpc>
            </a:pPr>
            <a:r>
              <a:rPr lang="en-US" altLang="en-US" sz="2400"/>
              <a:t>Enables developers to effectively respond to </a:t>
            </a:r>
            <a:r>
              <a:rPr lang="en-US" altLang="en-US" sz="2400" i="1"/>
              <a:t>change</a:t>
            </a:r>
          </a:p>
          <a:p>
            <a:pPr lvl="1" eaLnBrk="1" hangingPunct="1">
              <a:lnSpc>
                <a:spcPct val="90000"/>
              </a:lnSpc>
            </a:pPr>
            <a:r>
              <a:rPr lang="en-US" altLang="en-US" sz="2000"/>
              <a:t>Changes in requirements</a:t>
            </a:r>
          </a:p>
          <a:p>
            <a:pPr lvl="1" eaLnBrk="1" hangingPunct="1">
              <a:lnSpc>
                <a:spcPct val="90000"/>
              </a:lnSpc>
            </a:pPr>
            <a:r>
              <a:rPr lang="en-US" altLang="en-US" sz="2000"/>
              <a:t>Changes in implementation</a:t>
            </a:r>
          </a:p>
          <a:p>
            <a:pPr lvl="2" eaLnBrk="1" hangingPunct="1">
              <a:lnSpc>
                <a:spcPct val="90000"/>
              </a:lnSpc>
            </a:pPr>
            <a:r>
              <a:rPr lang="en-US" altLang="en-US" sz="1800"/>
              <a:t>Efficiency improvements, for example</a:t>
            </a:r>
          </a:p>
          <a:p>
            <a:pPr eaLnBrk="1" hangingPunct="1">
              <a:lnSpc>
                <a:spcPct val="90000"/>
              </a:lnSpc>
            </a:pPr>
            <a:r>
              <a:rPr lang="en-US" altLang="en-US" sz="2400"/>
              <a:t>… without adversely affecting clients of their code</a:t>
            </a:r>
          </a:p>
          <a:p>
            <a:pPr eaLnBrk="1" hangingPunct="1">
              <a:lnSpc>
                <a:spcPct val="90000"/>
              </a:lnSpc>
            </a:pPr>
            <a:r>
              <a:rPr lang="en-US" altLang="en-US" sz="2400"/>
              <a:t>Evolved naturally from applying sound design principles to OO</a:t>
            </a:r>
          </a:p>
          <a:p>
            <a:pPr lvl="1" eaLnBrk="1" hangingPunct="1">
              <a:lnSpc>
                <a:spcPct val="90000"/>
              </a:lnSpc>
            </a:pPr>
            <a:r>
              <a:rPr lang="en-US" altLang="en-US" sz="2000"/>
              <a:t>e.g., separate interface from implementation</a:t>
            </a:r>
          </a:p>
          <a:p>
            <a:pPr lvl="1" eaLnBrk="1" hangingPunct="1">
              <a:lnSpc>
                <a:spcPct val="90000"/>
              </a:lnSpc>
            </a:pPr>
            <a:r>
              <a:rPr lang="en-US" altLang="en-US" sz="2000"/>
              <a:t>e.g., seek high cohesion, loose coupling</a:t>
            </a:r>
          </a:p>
        </p:txBody>
      </p:sp>
    </p:spTree>
    <p:extLst>
      <p:ext uri="{BB962C8B-B14F-4D97-AF65-F5344CB8AC3E}">
        <p14:creationId xmlns:p14="http://schemas.microsoft.com/office/powerpoint/2010/main" val="1122532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4" end="4"/>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1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5" end="5"/>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6" end="6"/>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1331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7" end="7"/>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1331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8" end="8"/>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1525A02-8A8C-45DB-9EB5-957F2546CED3}"/>
              </a:ext>
            </a:extLst>
          </p:cNvPr>
          <p:cNvSpPr>
            <a:spLocks noGrp="1" noChangeArrowheads="1"/>
          </p:cNvSpPr>
          <p:nvPr>
            <p:ph type="title"/>
          </p:nvPr>
        </p:nvSpPr>
        <p:spPr/>
        <p:txBody>
          <a:bodyPr/>
          <a:lstStyle/>
          <a:p>
            <a:pPr eaLnBrk="1" hangingPunct="1"/>
            <a:r>
              <a:rPr lang="en-US" altLang="en-US"/>
              <a:t>Benefits of Design Patterns</a:t>
            </a:r>
          </a:p>
        </p:txBody>
      </p:sp>
      <p:sp>
        <p:nvSpPr>
          <p:cNvPr id="14339" name="Rectangle 3">
            <a:extLst>
              <a:ext uri="{FF2B5EF4-FFF2-40B4-BE49-F238E27FC236}">
                <a16:creationId xmlns:a16="http://schemas.microsoft.com/office/drawing/2014/main" id="{E0DE1347-00FF-4348-9632-1BDF54815AAF}"/>
              </a:ext>
            </a:extLst>
          </p:cNvPr>
          <p:cNvSpPr>
            <a:spLocks noGrp="1" noChangeArrowheads="1"/>
          </p:cNvSpPr>
          <p:nvPr>
            <p:ph type="body" idx="1"/>
          </p:nvPr>
        </p:nvSpPr>
        <p:spPr>
          <a:xfrm>
            <a:off x="457200" y="1981200"/>
            <a:ext cx="8229600" cy="4038600"/>
          </a:xfrm>
        </p:spPr>
        <p:txBody>
          <a:bodyPr/>
          <a:lstStyle/>
          <a:p>
            <a:pPr eaLnBrk="1" hangingPunct="1">
              <a:lnSpc>
                <a:spcPct val="80000"/>
              </a:lnSpc>
            </a:pPr>
            <a:r>
              <a:rPr lang="en-US" altLang="en-US" sz="2800" dirty="0"/>
              <a:t>Reuse of </a:t>
            </a:r>
            <a:r>
              <a:rPr lang="en-US" altLang="en-US" sz="2800" dirty="0" err="1"/>
              <a:t>Thoughtware</a:t>
            </a:r>
            <a:endParaRPr lang="en-US" altLang="en-US" sz="2800" dirty="0"/>
          </a:p>
          <a:p>
            <a:pPr lvl="1" eaLnBrk="1" hangingPunct="1">
              <a:lnSpc>
                <a:spcPct val="80000"/>
              </a:lnSpc>
            </a:pPr>
            <a:r>
              <a:rPr lang="en-US" altLang="en-US" sz="2400" dirty="0"/>
              <a:t>Not code</a:t>
            </a:r>
          </a:p>
          <a:p>
            <a:pPr lvl="2" eaLnBrk="1" hangingPunct="1">
              <a:lnSpc>
                <a:spcPct val="80000"/>
              </a:lnSpc>
            </a:pPr>
            <a:r>
              <a:rPr lang="en-US" altLang="en-US" sz="2000" dirty="0"/>
              <a:t>Because your problem may be similar to, but not quite the same as a previously solved problem—yet the thinking applies</a:t>
            </a:r>
          </a:p>
          <a:p>
            <a:pPr lvl="1" eaLnBrk="1" hangingPunct="1">
              <a:lnSpc>
                <a:spcPct val="80000"/>
              </a:lnSpc>
            </a:pPr>
            <a:r>
              <a:rPr lang="en-US" altLang="en-US" sz="2400" dirty="0"/>
              <a:t>Saves reinvention of </a:t>
            </a:r>
            <a:r>
              <a:rPr lang="en-US" altLang="en-US" sz="2400" i="1" dirty="0"/>
              <a:t>design</a:t>
            </a:r>
          </a:p>
          <a:p>
            <a:pPr lvl="1" eaLnBrk="1" hangingPunct="1">
              <a:lnSpc>
                <a:spcPct val="80000"/>
              </a:lnSpc>
            </a:pPr>
            <a:r>
              <a:rPr lang="en-US" altLang="en-US" sz="2400" dirty="0"/>
              <a:t>Imparts expertise to non-experts</a:t>
            </a:r>
          </a:p>
          <a:p>
            <a:pPr eaLnBrk="1" hangingPunct="1">
              <a:lnSpc>
                <a:spcPct val="80000"/>
              </a:lnSpc>
            </a:pPr>
            <a:r>
              <a:rPr lang="en-US" altLang="en-US" sz="2800" dirty="0"/>
              <a:t>Gives you a </a:t>
            </a:r>
            <a:r>
              <a:rPr lang="en-US" altLang="en-US" sz="2800" i="1" dirty="0"/>
              <a:t>vocabulary</a:t>
            </a:r>
            <a:r>
              <a:rPr lang="en-US" altLang="en-US" sz="2800" dirty="0"/>
              <a:t> of catalogued solutions</a:t>
            </a:r>
          </a:p>
          <a:p>
            <a:pPr lvl="1" eaLnBrk="1" hangingPunct="1">
              <a:lnSpc>
                <a:spcPct val="80000"/>
              </a:lnSpc>
            </a:pPr>
            <a:r>
              <a:rPr lang="en-US" altLang="en-US" sz="2400" dirty="0"/>
              <a:t>“Let’s do a Bridge here”</a:t>
            </a:r>
          </a:p>
          <a:p>
            <a:pPr lvl="1" eaLnBrk="1" hangingPunct="1">
              <a:lnSpc>
                <a:spcPct val="80000"/>
              </a:lnSpc>
            </a:pPr>
            <a:r>
              <a:rPr lang="en-US" altLang="en-US" sz="2400" dirty="0"/>
              <a:t>“This looks like a natural situation for Strategy”</a:t>
            </a:r>
          </a:p>
          <a:p>
            <a:pPr lvl="1" eaLnBrk="1" hangingPunct="1">
              <a:lnSpc>
                <a:spcPct val="80000"/>
              </a:lnSpc>
            </a:pPr>
            <a:r>
              <a:rPr lang="en-US" altLang="en-US" sz="2400" dirty="0"/>
              <a:t>Higher </a:t>
            </a:r>
            <a:r>
              <a:rPr lang="en-US" altLang="en-US" sz="2400" i="1" dirty="0"/>
              <a:t>context</a:t>
            </a:r>
            <a:r>
              <a:rPr lang="en-US" altLang="en-US" sz="2400" dirty="0"/>
              <a:t> language – more conceptual level</a:t>
            </a:r>
          </a:p>
        </p:txBody>
      </p:sp>
    </p:spTree>
    <p:extLst>
      <p:ext uri="{BB962C8B-B14F-4D97-AF65-F5344CB8AC3E}">
        <p14:creationId xmlns:p14="http://schemas.microsoft.com/office/powerpoint/2010/main" val="989746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4" end="4"/>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433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433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7" end="7"/>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1433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14339">
                                            <p:txEl>
                                              <p:pRg st="8" end="8"/>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2705-A287-43F7-A84C-78D9F68BCE26}"/>
              </a:ext>
            </a:extLst>
          </p:cNvPr>
          <p:cNvSpPr>
            <a:spLocks noGrp="1"/>
          </p:cNvSpPr>
          <p:nvPr>
            <p:ph type="title"/>
          </p:nvPr>
        </p:nvSpPr>
        <p:spPr/>
        <p:txBody>
          <a:bodyPr/>
          <a:lstStyle/>
          <a:p>
            <a:r>
              <a:rPr lang="en-US" dirty="0"/>
              <a:t>Dealing With Change</a:t>
            </a:r>
          </a:p>
        </p:txBody>
      </p:sp>
      <p:pic>
        <p:nvPicPr>
          <p:cNvPr id="3" name="Picture 2">
            <a:extLst>
              <a:ext uri="{FF2B5EF4-FFF2-40B4-BE49-F238E27FC236}">
                <a16:creationId xmlns:a16="http://schemas.microsoft.com/office/drawing/2014/main" id="{AB2129BD-BDFA-4CD3-A041-D0EE8FD8C569}"/>
              </a:ext>
            </a:extLst>
          </p:cNvPr>
          <p:cNvPicPr>
            <a:picLocks noChangeAspect="1"/>
          </p:cNvPicPr>
          <p:nvPr/>
        </p:nvPicPr>
        <p:blipFill>
          <a:blip r:embed="rId2"/>
          <a:stretch>
            <a:fillRect/>
          </a:stretch>
        </p:blipFill>
        <p:spPr>
          <a:xfrm>
            <a:off x="219075" y="2057400"/>
            <a:ext cx="8371010" cy="2857500"/>
          </a:xfrm>
          <a:prstGeom prst="rect">
            <a:avLst/>
          </a:prstGeom>
        </p:spPr>
      </p:pic>
    </p:spTree>
    <p:extLst>
      <p:ext uri="{BB962C8B-B14F-4D97-AF65-F5344CB8AC3E}">
        <p14:creationId xmlns:p14="http://schemas.microsoft.com/office/powerpoint/2010/main" val="893735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E756-27D7-4A4F-8222-82C75345A631}"/>
              </a:ext>
            </a:extLst>
          </p:cNvPr>
          <p:cNvSpPr>
            <a:spLocks noGrp="1"/>
          </p:cNvSpPr>
          <p:nvPr>
            <p:ph type="title"/>
          </p:nvPr>
        </p:nvSpPr>
        <p:spPr/>
        <p:txBody>
          <a:bodyPr/>
          <a:lstStyle/>
          <a:p>
            <a:r>
              <a:rPr lang="en-US" dirty="0"/>
              <a:t>Design Patterns</a:t>
            </a:r>
          </a:p>
        </p:txBody>
      </p:sp>
      <p:pic>
        <p:nvPicPr>
          <p:cNvPr id="3" name="Picture 2">
            <a:extLst>
              <a:ext uri="{FF2B5EF4-FFF2-40B4-BE49-F238E27FC236}">
                <a16:creationId xmlns:a16="http://schemas.microsoft.com/office/drawing/2014/main" id="{2D8CEBD1-717F-442A-8BFA-CBB8EF0000E2}"/>
              </a:ext>
            </a:extLst>
          </p:cNvPr>
          <p:cNvPicPr>
            <a:picLocks noChangeAspect="1"/>
          </p:cNvPicPr>
          <p:nvPr/>
        </p:nvPicPr>
        <p:blipFill>
          <a:blip r:embed="rId2"/>
          <a:stretch>
            <a:fillRect/>
          </a:stretch>
        </p:blipFill>
        <p:spPr>
          <a:xfrm>
            <a:off x="104775" y="2133600"/>
            <a:ext cx="8477250" cy="1914525"/>
          </a:xfrm>
          <a:prstGeom prst="rect">
            <a:avLst/>
          </a:prstGeom>
        </p:spPr>
      </p:pic>
    </p:spTree>
    <p:extLst>
      <p:ext uri="{BB962C8B-B14F-4D97-AF65-F5344CB8AC3E}">
        <p14:creationId xmlns:p14="http://schemas.microsoft.com/office/powerpoint/2010/main" val="44658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BA19-8B34-4EA8-AFF0-586F330D47FF}"/>
              </a:ext>
            </a:extLst>
          </p:cNvPr>
          <p:cNvSpPr>
            <a:spLocks noGrp="1"/>
          </p:cNvSpPr>
          <p:nvPr>
            <p:ph type="title"/>
          </p:nvPr>
        </p:nvSpPr>
        <p:spPr/>
        <p:txBody>
          <a:bodyPr/>
          <a:lstStyle/>
          <a:p>
            <a:r>
              <a:rPr lang="en-US" dirty="0"/>
              <a:t>Dealing with Change</a:t>
            </a:r>
          </a:p>
        </p:txBody>
      </p:sp>
      <p:pic>
        <p:nvPicPr>
          <p:cNvPr id="3" name="Picture 2">
            <a:extLst>
              <a:ext uri="{FF2B5EF4-FFF2-40B4-BE49-F238E27FC236}">
                <a16:creationId xmlns:a16="http://schemas.microsoft.com/office/drawing/2014/main" id="{54474236-3EFF-433F-B102-689D0B0866F3}"/>
              </a:ext>
            </a:extLst>
          </p:cNvPr>
          <p:cNvPicPr>
            <a:picLocks noChangeAspect="1"/>
          </p:cNvPicPr>
          <p:nvPr/>
        </p:nvPicPr>
        <p:blipFill>
          <a:blip r:embed="rId3"/>
          <a:stretch>
            <a:fillRect/>
          </a:stretch>
        </p:blipFill>
        <p:spPr>
          <a:xfrm>
            <a:off x="-86056" y="2133600"/>
            <a:ext cx="8858912" cy="1732141"/>
          </a:xfrm>
          <a:prstGeom prst="rect">
            <a:avLst/>
          </a:prstGeom>
        </p:spPr>
      </p:pic>
    </p:spTree>
    <p:extLst>
      <p:ext uri="{BB962C8B-B14F-4D97-AF65-F5344CB8AC3E}">
        <p14:creationId xmlns:p14="http://schemas.microsoft.com/office/powerpoint/2010/main" val="226140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a:extLst>
              <a:ext uri="{FF2B5EF4-FFF2-40B4-BE49-F238E27FC236}">
                <a16:creationId xmlns:a16="http://schemas.microsoft.com/office/drawing/2014/main" id="{DAAA30A6-997D-4575-A489-EE0CC5B5A20C}"/>
              </a:ext>
            </a:extLst>
          </p:cNvPr>
          <p:cNvSpPr>
            <a:spLocks noGrp="1"/>
          </p:cNvSpPr>
          <p:nvPr>
            <p:ph type="title"/>
          </p:nvPr>
        </p:nvSpPr>
        <p:spPr/>
        <p:txBody>
          <a:bodyPr/>
          <a:lstStyle/>
          <a:p>
            <a:r>
              <a:rPr lang="en-US" altLang="en-US"/>
              <a:t>This Course</a:t>
            </a:r>
          </a:p>
        </p:txBody>
      </p:sp>
      <p:sp>
        <p:nvSpPr>
          <p:cNvPr id="7171" name="Rectangle 5">
            <a:extLst>
              <a:ext uri="{FF2B5EF4-FFF2-40B4-BE49-F238E27FC236}">
                <a16:creationId xmlns:a16="http://schemas.microsoft.com/office/drawing/2014/main" id="{95989E6A-D7F2-4B6C-B578-97FFBEDA8344}"/>
              </a:ext>
            </a:extLst>
          </p:cNvPr>
          <p:cNvSpPr>
            <a:spLocks noChangeArrowheads="1"/>
          </p:cNvSpPr>
          <p:nvPr/>
        </p:nvSpPr>
        <p:spPr bwMode="auto">
          <a:xfrm>
            <a:off x="1012031" y="2580085"/>
            <a:ext cx="7029450" cy="98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07000"/>
              </a:lnSpc>
              <a:spcAft>
                <a:spcPts val="450"/>
              </a:spcAft>
            </a:pPr>
            <a:r>
              <a:rPr lang="en-US" altLang="en-US" sz="2700">
                <a:ea typeface="Calibri" panose="020F0502020204030204" pitchFamily="34" charset="0"/>
                <a:cs typeface="Times New Roman" panose="02020603050405020304" pitchFamily="18" charset="0"/>
              </a:rPr>
              <a:t>Self Directed/Instructor Guided Learning Experience</a:t>
            </a:r>
          </a:p>
        </p:txBody>
      </p:sp>
    </p:spTree>
    <p:extLst>
      <p:ext uri="{BB962C8B-B14F-4D97-AF65-F5344CB8AC3E}">
        <p14:creationId xmlns:p14="http://schemas.microsoft.com/office/powerpoint/2010/main" val="284330088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0017-B847-4C59-88C2-291AC72307EC}"/>
              </a:ext>
            </a:extLst>
          </p:cNvPr>
          <p:cNvSpPr>
            <a:spLocks noGrp="1"/>
          </p:cNvSpPr>
          <p:nvPr>
            <p:ph type="title"/>
          </p:nvPr>
        </p:nvSpPr>
        <p:spPr/>
        <p:txBody>
          <a:bodyPr/>
          <a:lstStyle/>
          <a:p>
            <a:r>
              <a:rPr lang="en-US" dirty="0"/>
              <a:t>Example</a:t>
            </a:r>
          </a:p>
        </p:txBody>
      </p:sp>
      <p:pic>
        <p:nvPicPr>
          <p:cNvPr id="3" name="Picture 2">
            <a:extLst>
              <a:ext uri="{FF2B5EF4-FFF2-40B4-BE49-F238E27FC236}">
                <a16:creationId xmlns:a16="http://schemas.microsoft.com/office/drawing/2014/main" id="{279DBC96-0322-4F56-A14A-311888FABFDF}"/>
              </a:ext>
            </a:extLst>
          </p:cNvPr>
          <p:cNvPicPr>
            <a:picLocks noChangeAspect="1"/>
          </p:cNvPicPr>
          <p:nvPr/>
        </p:nvPicPr>
        <p:blipFill>
          <a:blip r:embed="rId2"/>
          <a:stretch>
            <a:fillRect/>
          </a:stretch>
        </p:blipFill>
        <p:spPr>
          <a:xfrm>
            <a:off x="0" y="1833260"/>
            <a:ext cx="8610600" cy="3402237"/>
          </a:xfrm>
          <a:prstGeom prst="rect">
            <a:avLst/>
          </a:prstGeom>
        </p:spPr>
      </p:pic>
    </p:spTree>
    <p:extLst>
      <p:ext uri="{BB962C8B-B14F-4D97-AF65-F5344CB8AC3E}">
        <p14:creationId xmlns:p14="http://schemas.microsoft.com/office/powerpoint/2010/main" val="65156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dirty="0"/>
              <a:t>Christopher Alexander</a:t>
            </a:r>
          </a:p>
        </p:txBody>
      </p:sp>
      <p:sp>
        <p:nvSpPr>
          <p:cNvPr id="7171" name="Rectangle 3"/>
          <p:cNvSpPr>
            <a:spLocks noGrp="1" noChangeArrowheads="1"/>
          </p:cNvSpPr>
          <p:nvPr>
            <p:ph type="body" idx="1"/>
          </p:nvPr>
        </p:nvSpPr>
        <p:spPr>
          <a:xfrm>
            <a:off x="457200" y="1981200"/>
            <a:ext cx="5486400" cy="3886200"/>
          </a:xfrm>
        </p:spPr>
        <p:txBody>
          <a:bodyPr/>
          <a:lstStyle/>
          <a:p>
            <a:pPr eaLnBrk="1" hangingPunct="1"/>
            <a:r>
              <a:rPr lang="en-US" altLang="en-US" sz="2800" dirty="0"/>
              <a:t>Building Architect</a:t>
            </a:r>
          </a:p>
          <a:p>
            <a:pPr eaLnBrk="1" hangingPunct="1"/>
            <a:r>
              <a:rPr lang="en-US" altLang="en-US" sz="2800" dirty="0"/>
              <a:t>1976: “A Pattern Language”</a:t>
            </a:r>
          </a:p>
          <a:p>
            <a:pPr lvl="1" eaLnBrk="1" hangingPunct="1"/>
            <a:r>
              <a:rPr lang="en-US" altLang="en-US" sz="2400" dirty="0"/>
              <a:t>Over 200 patterns</a:t>
            </a:r>
          </a:p>
          <a:p>
            <a:pPr eaLnBrk="1" hangingPunct="1"/>
            <a:r>
              <a:rPr lang="en-US" altLang="en-US" sz="2800" dirty="0"/>
              <a:t>His Definition:</a:t>
            </a:r>
          </a:p>
          <a:p>
            <a:pPr lvl="1" eaLnBrk="1" hangingPunct="1"/>
            <a:r>
              <a:rPr lang="en-US" altLang="en-US" sz="2400" dirty="0"/>
              <a:t>A Problem</a:t>
            </a:r>
          </a:p>
          <a:p>
            <a:pPr lvl="1" eaLnBrk="1" hangingPunct="1"/>
            <a:r>
              <a:rPr lang="en-US" altLang="en-US" sz="2400" dirty="0"/>
              <a:t>A System of Forces</a:t>
            </a:r>
          </a:p>
          <a:p>
            <a:pPr lvl="1" eaLnBrk="1" hangingPunct="1"/>
            <a:r>
              <a:rPr lang="en-US" altLang="en-US" sz="2400" dirty="0"/>
              <a:t>A Solution</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114" y="1600200"/>
            <a:ext cx="290888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284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Light on two sides of every room</a:t>
            </a:r>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2503714"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69944"/>
            <a:ext cx="2799349" cy="1478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3505200"/>
            <a:ext cx="3713749" cy="2898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2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Patterns in Software</a:t>
            </a:r>
          </a:p>
        </p:txBody>
      </p:sp>
      <p:sp>
        <p:nvSpPr>
          <p:cNvPr id="10243" name="Rectangle 3"/>
          <p:cNvSpPr>
            <a:spLocks noGrp="1" noChangeArrowheads="1"/>
          </p:cNvSpPr>
          <p:nvPr>
            <p:ph type="body" idx="1"/>
          </p:nvPr>
        </p:nvSpPr>
        <p:spPr/>
        <p:txBody>
          <a:bodyPr/>
          <a:lstStyle/>
          <a:p>
            <a:pPr lvl="1" eaLnBrk="1" hangingPunct="1"/>
            <a:r>
              <a:rPr lang="en-US" altLang="en-US" sz="2400" dirty="0"/>
              <a:t>OO Designs (Most famous)</a:t>
            </a:r>
          </a:p>
          <a:p>
            <a:pPr lvl="1" eaLnBrk="1" hangingPunct="1"/>
            <a:r>
              <a:rPr lang="en-US" altLang="en-US" sz="2400" dirty="0"/>
              <a:t>Language-Specific (Idioms)</a:t>
            </a:r>
          </a:p>
          <a:p>
            <a:pPr lvl="2" eaLnBrk="1" hangingPunct="1"/>
            <a:r>
              <a:rPr lang="en-US" altLang="en-US" sz="1800" dirty="0"/>
              <a:t>C++: Copy constructor and = operator</a:t>
            </a:r>
          </a:p>
          <a:p>
            <a:pPr lvl="2" eaLnBrk="1" hangingPunct="1"/>
            <a:r>
              <a:rPr lang="en-US" altLang="en-US" sz="1800" dirty="0"/>
              <a:t>Copy-on-Write (</a:t>
            </a:r>
            <a:r>
              <a:rPr lang="en-US" altLang="en-US" sz="1800" dirty="0" err="1"/>
              <a:t>CoW</a:t>
            </a:r>
            <a:r>
              <a:rPr lang="en-US" altLang="en-US" sz="1800" dirty="0"/>
              <a:t>)</a:t>
            </a:r>
          </a:p>
          <a:p>
            <a:pPr lvl="1" eaLnBrk="1" hangingPunct="1"/>
            <a:r>
              <a:rPr lang="en-US" altLang="en-US" sz="2400" dirty="0"/>
              <a:t>Architecture</a:t>
            </a:r>
          </a:p>
          <a:p>
            <a:pPr eaLnBrk="1" hangingPunct="1"/>
            <a:r>
              <a:rPr lang="en-US" altLang="en-US" sz="2400" dirty="0"/>
              <a:t>People, organizations, project management (Scrum)</a:t>
            </a:r>
          </a:p>
          <a:p>
            <a:pPr eaLnBrk="1" hangingPunct="1"/>
            <a:r>
              <a:rPr lang="en-US" altLang="en-US" sz="2400" dirty="0"/>
              <a:t>Security</a:t>
            </a:r>
          </a:p>
          <a:p>
            <a:pPr eaLnBrk="1" hangingPunct="1"/>
            <a:r>
              <a:rPr lang="en-US" altLang="en-US" sz="2400" dirty="0"/>
              <a:t>User interface</a:t>
            </a:r>
          </a:p>
          <a:p>
            <a:pPr eaLnBrk="1" hangingPunct="1"/>
            <a:r>
              <a:rPr lang="en-US" altLang="en-US" sz="2400" dirty="0"/>
              <a:t>Many others</a:t>
            </a:r>
          </a:p>
        </p:txBody>
      </p:sp>
      <p:sp>
        <p:nvSpPr>
          <p:cNvPr id="2" name="Right Brace 1"/>
          <p:cNvSpPr/>
          <p:nvPr/>
        </p:nvSpPr>
        <p:spPr bwMode="auto">
          <a:xfrm>
            <a:off x="5715000" y="2057400"/>
            <a:ext cx="457200" cy="1828800"/>
          </a:xfrm>
          <a:prstGeom prst="rightBrac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Rectangle 3"/>
          <p:cNvSpPr/>
          <p:nvPr/>
        </p:nvSpPr>
        <p:spPr>
          <a:xfrm>
            <a:off x="6199094" y="2556301"/>
            <a:ext cx="1954306" cy="830997"/>
          </a:xfrm>
          <a:prstGeom prst="rect">
            <a:avLst/>
          </a:prstGeom>
          <a:noFill/>
        </p:spPr>
        <p:txBody>
          <a:bodyPr wrap="square" lIns="91440" tIns="45720" rIns="91440" bIns="45720">
            <a:spAutoFit/>
          </a:bodyPr>
          <a:lstStyle/>
          <a:p>
            <a:pPr algn="ct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Differences in Scale</a:t>
            </a:r>
          </a:p>
        </p:txBody>
      </p:sp>
    </p:spTree>
    <p:extLst>
      <p:ext uri="{BB962C8B-B14F-4D97-AF65-F5344CB8AC3E}">
        <p14:creationId xmlns:p14="http://schemas.microsoft.com/office/powerpoint/2010/main" val="98183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BB48-54AA-44EF-B04C-E80CE2D91F4D}"/>
              </a:ext>
            </a:extLst>
          </p:cNvPr>
          <p:cNvSpPr>
            <a:spLocks noGrp="1"/>
          </p:cNvSpPr>
          <p:nvPr>
            <p:ph type="title"/>
          </p:nvPr>
        </p:nvSpPr>
        <p:spPr/>
        <p:txBody>
          <a:bodyPr/>
          <a:lstStyle/>
          <a:p>
            <a:pPr algn="ctr"/>
            <a:r>
              <a:rPr lang="en-US" dirty="0"/>
              <a:t>Gang of Four</a:t>
            </a:r>
          </a:p>
        </p:txBody>
      </p:sp>
      <p:pic>
        <p:nvPicPr>
          <p:cNvPr id="5" name="Content Placeholder 4" descr="A group of people sitting at a table&#10;&#10;Description generated with very high confidence">
            <a:extLst>
              <a:ext uri="{FF2B5EF4-FFF2-40B4-BE49-F238E27FC236}">
                <a16:creationId xmlns:a16="http://schemas.microsoft.com/office/drawing/2014/main" id="{2229F7C4-1669-43ED-9883-6E6095CA70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7750" y="2128837"/>
            <a:ext cx="2143125" cy="1528763"/>
          </a:xfrm>
        </p:spPr>
      </p:pic>
      <p:pic>
        <p:nvPicPr>
          <p:cNvPr id="7" name="Picture 6" descr="A group of people posing for the camera&#10;&#10;Description generated with very high confidence">
            <a:extLst>
              <a:ext uri="{FF2B5EF4-FFF2-40B4-BE49-F238E27FC236}">
                <a16:creationId xmlns:a16="http://schemas.microsoft.com/office/drawing/2014/main" id="{EDA87C9F-9EEB-4691-A3B0-7F81ADBB7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2071687"/>
            <a:ext cx="2685065" cy="1557338"/>
          </a:xfrm>
          <a:prstGeom prst="rect">
            <a:avLst/>
          </a:prstGeom>
        </p:spPr>
      </p:pic>
      <p:pic>
        <p:nvPicPr>
          <p:cNvPr id="9" name="Picture 8">
            <a:extLst>
              <a:ext uri="{FF2B5EF4-FFF2-40B4-BE49-F238E27FC236}">
                <a16:creationId xmlns:a16="http://schemas.microsoft.com/office/drawing/2014/main" id="{BB47A5EC-DDA6-475B-83B1-589230075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6003" y="2400301"/>
            <a:ext cx="1867346" cy="2325290"/>
          </a:xfrm>
          <a:prstGeom prst="rect">
            <a:avLst/>
          </a:prstGeom>
        </p:spPr>
      </p:pic>
    </p:spTree>
    <p:extLst>
      <p:ext uri="{BB962C8B-B14F-4D97-AF65-F5344CB8AC3E}">
        <p14:creationId xmlns:p14="http://schemas.microsoft.com/office/powerpoint/2010/main" val="23352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E944-C70B-4C0E-B8B6-D25793D40D90}"/>
              </a:ext>
            </a:extLst>
          </p:cNvPr>
          <p:cNvSpPr>
            <a:spLocks noGrp="1"/>
          </p:cNvSpPr>
          <p:nvPr>
            <p:ph type="title"/>
          </p:nvPr>
        </p:nvSpPr>
        <p:spPr/>
        <p:txBody>
          <a:bodyPr/>
          <a:lstStyle/>
          <a:p>
            <a:r>
              <a:rPr lang="en-US" dirty="0"/>
              <a:t>Gang of Four</a:t>
            </a:r>
          </a:p>
        </p:txBody>
      </p:sp>
      <p:pic>
        <p:nvPicPr>
          <p:cNvPr id="3" name="Picture 2">
            <a:extLst>
              <a:ext uri="{FF2B5EF4-FFF2-40B4-BE49-F238E27FC236}">
                <a16:creationId xmlns:a16="http://schemas.microsoft.com/office/drawing/2014/main" id="{44CEF873-E4F3-467E-A2A6-E7AEDC674864}"/>
              </a:ext>
            </a:extLst>
          </p:cNvPr>
          <p:cNvPicPr>
            <a:picLocks noChangeAspect="1"/>
          </p:cNvPicPr>
          <p:nvPr/>
        </p:nvPicPr>
        <p:blipFill>
          <a:blip r:embed="rId2"/>
          <a:stretch>
            <a:fillRect/>
          </a:stretch>
        </p:blipFill>
        <p:spPr>
          <a:xfrm>
            <a:off x="438150" y="2133600"/>
            <a:ext cx="8229600" cy="2505027"/>
          </a:xfrm>
          <a:prstGeom prst="rect">
            <a:avLst/>
          </a:prstGeom>
        </p:spPr>
      </p:pic>
    </p:spTree>
    <p:extLst>
      <p:ext uri="{BB962C8B-B14F-4D97-AF65-F5344CB8AC3E}">
        <p14:creationId xmlns:p14="http://schemas.microsoft.com/office/powerpoint/2010/main" val="555185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1143000" y="857251"/>
            <a:ext cx="6858000" cy="837647"/>
          </a:xfrm>
        </p:spPr>
        <p:txBody>
          <a:bodyPr/>
          <a:lstStyle/>
          <a:p>
            <a:r>
              <a:rPr lang="en-US" sz="3300" dirty="0">
                <a:latin typeface="Arial" charset="0"/>
              </a:rPr>
              <a:t>The Gang of Four: Pattern Catalog</a:t>
            </a:r>
          </a:p>
        </p:txBody>
      </p:sp>
      <p:graphicFrame>
        <p:nvGraphicFramePr>
          <p:cNvPr id="6" name="Content Placeholder 5"/>
          <p:cNvGraphicFramePr>
            <a:graphicFrameLocks noGrp="1"/>
          </p:cNvGraphicFramePr>
          <p:nvPr>
            <p:ph idx="1"/>
          </p:nvPr>
        </p:nvGraphicFramePr>
        <p:xfrm>
          <a:off x="1485900" y="1848175"/>
          <a:ext cx="6172200" cy="3764280"/>
        </p:xfrm>
        <a:graphic>
          <a:graphicData uri="http://schemas.openxmlformats.org/drawingml/2006/table">
            <a:tbl>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33604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Creational</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Abstract Factory</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Builder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Factory Method</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Prototype</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Singleton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Structural</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Adapter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Bridge</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Composite</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Decorator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Façade</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Flyweight</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Proxy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ＭＳ Ｐゴシック" charset="0"/>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Behavioral</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Chain of Responsibility</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Command</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Interpreter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Iterator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Mediator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Memento</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Observer</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State</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Strategy</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charset="0"/>
                          <a:ea typeface="ＭＳ Ｐゴシック" charset="0"/>
                        </a:rPr>
                        <a:t>Template Method</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rPr>
                        <a:t>Visitor</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60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ＭＳ Ｐゴシック" charset="0"/>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 name="TextBox 7"/>
          <p:cNvSpPr txBox="1">
            <a:spLocks noChangeArrowheads="1"/>
          </p:cNvSpPr>
          <p:nvPr/>
        </p:nvSpPr>
        <p:spPr bwMode="auto">
          <a:xfrm>
            <a:off x="6080293" y="5747221"/>
            <a:ext cx="1959452"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050" dirty="0"/>
              <a:t>-</a:t>
            </a:r>
            <a:r>
              <a:rPr lang="en-US" sz="1050" dirty="0" err="1"/>
              <a:t>ParamiSoft</a:t>
            </a:r>
            <a:r>
              <a:rPr lang="en-US" sz="1050" dirty="0"/>
              <a:t> Systems Pvt. Ltd.</a:t>
            </a:r>
          </a:p>
        </p:txBody>
      </p:sp>
    </p:spTree>
    <p:extLst>
      <p:ext uri="{BB962C8B-B14F-4D97-AF65-F5344CB8AC3E}">
        <p14:creationId xmlns:p14="http://schemas.microsoft.com/office/powerpoint/2010/main" val="13084393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xmlns:p14="http://schemas.microsoft.com/office/powerpoint/2010/main" spd="slow">
        <p:check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CAB1-AEFF-4800-BAB0-E38189754735}"/>
              </a:ext>
            </a:extLst>
          </p:cNvPr>
          <p:cNvSpPr>
            <a:spLocks noGrp="1"/>
          </p:cNvSpPr>
          <p:nvPr>
            <p:ph type="title"/>
          </p:nvPr>
        </p:nvSpPr>
        <p:spPr>
          <a:xfrm>
            <a:off x="773130" y="1093813"/>
            <a:ext cx="7470648" cy="857250"/>
          </a:xfrm>
        </p:spPr>
        <p:txBody>
          <a:bodyPr>
            <a:normAutofit fontScale="90000"/>
          </a:bodyPr>
          <a:lstStyle/>
          <a:p>
            <a:r>
              <a:rPr lang="en-US" altLang="en-US" sz="2700" dirty="0"/>
              <a:t>All you have to do is learn how to sling code right?</a:t>
            </a:r>
            <a:br>
              <a:rPr lang="en-US" altLang="en-US" dirty="0"/>
            </a:br>
            <a:endParaRPr lang="en-US" dirty="0"/>
          </a:p>
        </p:txBody>
      </p:sp>
      <p:pic>
        <p:nvPicPr>
          <p:cNvPr id="4" name="Picture 3" descr="A person sitting in front of a computer&#10;&#10;Description generated with very high confidence">
            <a:extLst>
              <a:ext uri="{FF2B5EF4-FFF2-40B4-BE49-F238E27FC236}">
                <a16:creationId xmlns:a16="http://schemas.microsoft.com/office/drawing/2014/main" id="{CB49D1E5-1662-4A18-BC06-F639EC22C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808" y="2231700"/>
            <a:ext cx="5357813" cy="3550444"/>
          </a:xfrm>
          <a:prstGeom prst="rect">
            <a:avLst/>
          </a:prstGeom>
        </p:spPr>
      </p:pic>
    </p:spTree>
    <p:extLst>
      <p:ext uri="{BB962C8B-B14F-4D97-AF65-F5344CB8AC3E}">
        <p14:creationId xmlns:p14="http://schemas.microsoft.com/office/powerpoint/2010/main" val="23114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79C4642-C014-46E8-BBD5-FED5167B62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Wingdings 2" panose="05020102010507070707" pitchFamily="18" charset="2"/>
              <a:buChar char=""/>
              <a:defRPr sz="2025">
                <a:solidFill>
                  <a:schemeClr val="tx1"/>
                </a:solidFill>
                <a:latin typeface="Microsoft Sans Serif" panose="020B0604020202020204" pitchFamily="34" charset="0"/>
              </a:defRPr>
            </a:lvl1pPr>
            <a:lvl2pPr marL="557213" indent="-214313">
              <a:spcBef>
                <a:spcPct val="20000"/>
              </a:spcBef>
              <a:buClr>
                <a:schemeClr val="accent2"/>
              </a:buClr>
              <a:buSzPct val="70000"/>
              <a:buFont typeface="Wingdings" panose="05000000000000000000" pitchFamily="2" charset="2"/>
              <a:buChar char=""/>
              <a:defRPr sz="1650">
                <a:solidFill>
                  <a:schemeClr val="tx2"/>
                </a:solidFill>
                <a:latin typeface="Microsoft Sans Serif" panose="020B0604020202020204" pitchFamily="34" charset="0"/>
              </a:defRPr>
            </a:lvl2pPr>
            <a:lvl3pPr marL="857250" indent="-171450">
              <a:spcBef>
                <a:spcPct val="20000"/>
              </a:spcBef>
              <a:buClr>
                <a:srgbClr val="8CADAE"/>
              </a:buClr>
              <a:buSzPct val="75000"/>
              <a:buFont typeface="Wingdings 2" panose="05020102010507070707" pitchFamily="18" charset="2"/>
              <a:buChar char=""/>
              <a:defRPr sz="1500">
                <a:solidFill>
                  <a:schemeClr val="tx1"/>
                </a:solidFill>
                <a:latin typeface="Microsoft Sans Serif" panose="020B0604020202020204" pitchFamily="34" charset="0"/>
              </a:defRPr>
            </a:lvl3pPr>
            <a:lvl4pPr marL="1200150" indent="-171450">
              <a:spcBef>
                <a:spcPct val="20000"/>
              </a:spcBef>
              <a:buClr>
                <a:srgbClr val="8C7B70"/>
              </a:buClr>
              <a:buSzPct val="70000"/>
              <a:buFont typeface="Wingdings" panose="05000000000000000000" pitchFamily="2" charset="2"/>
              <a:buChar char=""/>
              <a:defRPr sz="1500">
                <a:solidFill>
                  <a:schemeClr val="tx2"/>
                </a:solidFill>
                <a:latin typeface="Microsoft Sans Serif" panose="020B0604020202020204" pitchFamily="34" charset="0"/>
              </a:defRPr>
            </a:lvl4pPr>
            <a:lvl5pPr marL="1543050" indent="-171450">
              <a:spcBef>
                <a:spcPct val="20000"/>
              </a:spcBef>
              <a:buClr>
                <a:srgbClr val="8FB08C"/>
              </a:buClr>
              <a:buChar char="•"/>
              <a:defRPr>
                <a:solidFill>
                  <a:schemeClr val="tx1"/>
                </a:solidFill>
                <a:latin typeface="Microsoft Sans Serif" panose="020B0604020202020204" pitchFamily="34" charset="0"/>
              </a:defRPr>
            </a:lvl5pPr>
            <a:lvl6pPr marL="18859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6pPr>
            <a:lvl7pPr marL="22288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7pPr>
            <a:lvl8pPr marL="25717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8pPr>
            <a:lvl9pPr marL="29146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9pPr>
          </a:lstStyle>
          <a:p>
            <a:pPr>
              <a:spcBef>
                <a:spcPct val="0"/>
              </a:spcBef>
              <a:buClrTx/>
              <a:buSzTx/>
              <a:buFontTx/>
              <a:buNone/>
            </a:pPr>
            <a:fld id="{E2F1BDFE-EF58-48C0-BCC2-A8A686268313}" type="slidenum">
              <a:rPr lang="en-US" altLang="en-US" sz="1200">
                <a:solidFill>
                  <a:srgbClr val="7B9899"/>
                </a:solidFill>
              </a:rPr>
              <a:pPr>
                <a:spcBef>
                  <a:spcPct val="0"/>
                </a:spcBef>
                <a:buClrTx/>
                <a:buSzTx/>
                <a:buFontTx/>
                <a:buNone/>
              </a:pPr>
              <a:t>28</a:t>
            </a:fld>
            <a:endParaRPr lang="en-US" altLang="en-US" sz="1200">
              <a:solidFill>
                <a:srgbClr val="7B9899"/>
              </a:solidFill>
            </a:endParaRPr>
          </a:p>
        </p:txBody>
      </p:sp>
      <p:sp>
        <p:nvSpPr>
          <p:cNvPr id="21507" name="Rectangle 2">
            <a:extLst>
              <a:ext uri="{FF2B5EF4-FFF2-40B4-BE49-F238E27FC236}">
                <a16:creationId xmlns:a16="http://schemas.microsoft.com/office/drawing/2014/main" id="{B53B2DEB-35FA-4276-AA14-CBCBB05610B8}"/>
              </a:ext>
            </a:extLst>
          </p:cNvPr>
          <p:cNvSpPr>
            <a:spLocks noGrp="1"/>
          </p:cNvSpPr>
          <p:nvPr>
            <p:ph type="title" idx="4294967295"/>
          </p:nvPr>
        </p:nvSpPr>
        <p:spPr/>
        <p:txBody>
          <a:bodyPr/>
          <a:lstStyle/>
          <a:p>
            <a:pPr eaLnBrk="1" hangingPunct="1"/>
            <a:r>
              <a:rPr lang="en-US" altLang="en-US" dirty="0"/>
              <a:t>Does Design Make a Difference?</a:t>
            </a:r>
          </a:p>
        </p:txBody>
      </p:sp>
      <p:sp>
        <p:nvSpPr>
          <p:cNvPr id="21508" name="Rectangle 6">
            <a:extLst>
              <a:ext uri="{FF2B5EF4-FFF2-40B4-BE49-F238E27FC236}">
                <a16:creationId xmlns:a16="http://schemas.microsoft.com/office/drawing/2014/main" id="{0DA27D1F-E221-4562-980D-E2AC818E7D8C}"/>
              </a:ext>
            </a:extLst>
          </p:cNvPr>
          <p:cNvSpPr>
            <a:spLocks noGrp="1" noChangeShapeType="1" noTextEdit="1"/>
          </p:cNvSpPr>
          <p:nvPr>
            <p:ph type="body" idx="4294967295"/>
          </p:nvPr>
        </p:nvSpPr>
        <p:spPr>
          <a:xfrm>
            <a:off x="3403742" y="3237644"/>
            <a:ext cx="1143000" cy="0"/>
          </a:xfrm>
          <a:prstGeom prst="line">
            <a:avLst/>
          </a:prstGeom>
          <a:noFill/>
          <a:ln w="355600">
            <a:solidFill>
              <a:srgbClr val="FF0000"/>
            </a:solidFill>
            <a:round/>
            <a:headEnd type="none" w="sm" len="sm"/>
            <a:tailEnd type="triangle" w="sm" len="sm"/>
          </a:ln>
          <a:extLst>
            <a:ext uri="{909E8E84-426E-40DD-AFC4-6F175D3DCCD1}">
              <a14:hiddenFill xmlns:a14="http://schemas.microsoft.com/office/drawing/2010/main">
                <a:noFill/>
              </a14:hiddenFill>
            </a:ext>
          </a:extLst>
        </p:spPr>
      </p:sp>
      <p:pic>
        <p:nvPicPr>
          <p:cNvPr id="21509" name="Picture 7">
            <a:extLst>
              <a:ext uri="{FF2B5EF4-FFF2-40B4-BE49-F238E27FC236}">
                <a16:creationId xmlns:a16="http://schemas.microsoft.com/office/drawing/2014/main" id="{84124333-3B96-47F5-AC77-4287BA2F2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31" y="1995757"/>
            <a:ext cx="2857500" cy="29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8">
            <a:extLst>
              <a:ext uri="{FF2B5EF4-FFF2-40B4-BE49-F238E27FC236}">
                <a16:creationId xmlns:a16="http://schemas.microsoft.com/office/drawing/2014/main" id="{91FFE1AF-6C12-4C92-B95F-C2D0CEE31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054" y="1839074"/>
            <a:ext cx="228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407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5B59DAD-F656-4062-AD4B-CF618A57E441}"/>
              </a:ext>
            </a:extLst>
          </p:cNvPr>
          <p:cNvSpPr>
            <a:spLocks noGrp="1"/>
          </p:cNvSpPr>
          <p:nvPr>
            <p:ph type="title"/>
          </p:nvPr>
        </p:nvSpPr>
        <p:spPr/>
        <p:txBody>
          <a:bodyPr/>
          <a:lstStyle/>
          <a:p>
            <a:r>
              <a:rPr lang="en-US" altLang="en-US"/>
              <a:t>Principles of Software Design</a:t>
            </a:r>
          </a:p>
        </p:txBody>
      </p:sp>
      <p:sp>
        <p:nvSpPr>
          <p:cNvPr id="3" name="Content Placeholder 2">
            <a:extLst>
              <a:ext uri="{FF2B5EF4-FFF2-40B4-BE49-F238E27FC236}">
                <a16:creationId xmlns:a16="http://schemas.microsoft.com/office/drawing/2014/main" id="{8D38BFFE-322E-446A-9200-3ED1EFB4431F}"/>
              </a:ext>
            </a:extLst>
          </p:cNvPr>
          <p:cNvSpPr>
            <a:spLocks noGrp="1"/>
          </p:cNvSpPr>
          <p:nvPr>
            <p:ph idx="1"/>
          </p:nvPr>
        </p:nvSpPr>
        <p:spPr/>
        <p:txBody>
          <a:bodyPr/>
          <a:lstStyle/>
          <a:p>
            <a:r>
              <a:rPr lang="en-US" altLang="en-US" sz="2800"/>
              <a:t>What makes a good software design?</a:t>
            </a:r>
          </a:p>
          <a:p>
            <a:pPr lvl="1"/>
            <a:r>
              <a:rPr lang="en-US" altLang="en-US" sz="2400"/>
              <a:t>Understandability</a:t>
            </a:r>
          </a:p>
          <a:p>
            <a:pPr lvl="1"/>
            <a:r>
              <a:rPr lang="en-US" altLang="en-US" sz="2400"/>
              <a:t>Extensibility</a:t>
            </a:r>
          </a:p>
          <a:p>
            <a:pPr lvl="1"/>
            <a:r>
              <a:rPr lang="en-US" altLang="en-US" sz="2400"/>
              <a:t>Simplicity</a:t>
            </a:r>
          </a:p>
          <a:p>
            <a:pPr lvl="1"/>
            <a:r>
              <a:rPr lang="en-US" altLang="en-US" sz="2400"/>
              <a:t>Elegance</a:t>
            </a:r>
          </a:p>
          <a:p>
            <a:pPr lvl="1"/>
            <a:r>
              <a:rPr lang="en-US" altLang="en-US" sz="2400"/>
              <a:t>Maintainability</a:t>
            </a:r>
          </a:p>
          <a:p>
            <a:pPr lvl="1"/>
            <a:r>
              <a:rPr lang="en-US" altLang="en-US" sz="2400"/>
              <a:t>Robustness</a:t>
            </a:r>
          </a:p>
          <a:p>
            <a:pPr lvl="1"/>
            <a:r>
              <a:rPr lang="en-US" altLang="en-US" sz="2400"/>
              <a:t>Etc</a:t>
            </a:r>
            <a:r>
              <a:rPr lang="en-US" altLang="en-US"/>
              <a:t>.</a:t>
            </a:r>
          </a:p>
        </p:txBody>
      </p:sp>
    </p:spTree>
    <p:extLst>
      <p:ext uri="{BB962C8B-B14F-4D97-AF65-F5344CB8AC3E}">
        <p14:creationId xmlns:p14="http://schemas.microsoft.com/office/powerpoint/2010/main" val="2105806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F0C9617-A90C-4E6D-8ADE-690F9CE10ACA}"/>
              </a:ext>
            </a:extLst>
          </p:cNvPr>
          <p:cNvSpPr>
            <a:spLocks noGrp="1"/>
          </p:cNvSpPr>
          <p:nvPr>
            <p:ph type="title"/>
          </p:nvPr>
        </p:nvSpPr>
        <p:spPr/>
        <p:txBody>
          <a:bodyPr/>
          <a:lstStyle/>
          <a:p>
            <a:pPr algn="ctr"/>
            <a:r>
              <a:rPr lang="en-US" altLang="en-US"/>
              <a:t>Connectivism Learning Theory</a:t>
            </a:r>
          </a:p>
        </p:txBody>
      </p:sp>
      <p:sp>
        <p:nvSpPr>
          <p:cNvPr id="14339" name="Content Placeholder 2">
            <a:extLst>
              <a:ext uri="{FF2B5EF4-FFF2-40B4-BE49-F238E27FC236}">
                <a16:creationId xmlns:a16="http://schemas.microsoft.com/office/drawing/2014/main" id="{8818A7E8-19F1-491D-8E7B-F4D7F8A8D97D}"/>
              </a:ext>
            </a:extLst>
          </p:cNvPr>
          <p:cNvSpPr>
            <a:spLocks noGrp="1"/>
          </p:cNvSpPr>
          <p:nvPr>
            <p:ph idx="1"/>
          </p:nvPr>
        </p:nvSpPr>
        <p:spPr/>
        <p:txBody>
          <a:bodyPr/>
          <a:lstStyle/>
          <a:p>
            <a:pPr marL="0" indent="0">
              <a:buNone/>
            </a:pPr>
            <a:r>
              <a:rPr lang="en-US" altLang="en-US" sz="1800" dirty="0"/>
              <a:t>Informal learning is a significant aspect of our learning experience. Formal education no longer comprises the majority of our learning. Learning now occurs in a variety of ways – through </a:t>
            </a:r>
            <a:r>
              <a:rPr lang="en-US" altLang="en-US" sz="1800" b="1" dirty="0"/>
              <a:t>communities of practice</a:t>
            </a:r>
            <a:r>
              <a:rPr lang="en-US" altLang="en-US" sz="1800" dirty="0"/>
              <a:t>, </a:t>
            </a:r>
            <a:r>
              <a:rPr lang="en-US" altLang="en-US" sz="1800" b="1" dirty="0"/>
              <a:t>personal networks</a:t>
            </a:r>
            <a:r>
              <a:rPr lang="en-US" altLang="en-US" sz="1800" dirty="0"/>
              <a:t>, and through </a:t>
            </a:r>
            <a:r>
              <a:rPr lang="en-US" altLang="en-US" sz="1800" b="1" dirty="0"/>
              <a:t>completion of work-related tasks</a:t>
            </a:r>
            <a:r>
              <a:rPr lang="en-US" altLang="en-US" sz="1800" dirty="0"/>
              <a:t>.</a:t>
            </a:r>
          </a:p>
        </p:txBody>
      </p:sp>
    </p:spTree>
    <p:extLst>
      <p:ext uri="{BB962C8B-B14F-4D97-AF65-F5344CB8AC3E}">
        <p14:creationId xmlns:p14="http://schemas.microsoft.com/office/powerpoint/2010/main" val="2308605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F775-1023-42F6-9771-D87C630CDD88}"/>
              </a:ext>
            </a:extLst>
          </p:cNvPr>
          <p:cNvSpPr>
            <a:spLocks noGrp="1"/>
          </p:cNvSpPr>
          <p:nvPr>
            <p:ph type="title"/>
          </p:nvPr>
        </p:nvSpPr>
        <p:spPr/>
        <p:txBody>
          <a:bodyPr/>
          <a:lstStyle/>
          <a:p>
            <a:pPr algn="ctr"/>
            <a:r>
              <a:rPr lang="en-US" dirty="0"/>
              <a:t>SOLID Design Principles</a:t>
            </a:r>
          </a:p>
        </p:txBody>
      </p:sp>
      <p:pic>
        <p:nvPicPr>
          <p:cNvPr id="3" name="Picture 2">
            <a:extLst>
              <a:ext uri="{FF2B5EF4-FFF2-40B4-BE49-F238E27FC236}">
                <a16:creationId xmlns:a16="http://schemas.microsoft.com/office/drawing/2014/main" id="{CDD62C75-C053-428E-8E4F-05992FB5AC63}"/>
              </a:ext>
            </a:extLst>
          </p:cNvPr>
          <p:cNvPicPr>
            <a:picLocks noChangeAspect="1"/>
          </p:cNvPicPr>
          <p:nvPr/>
        </p:nvPicPr>
        <p:blipFill>
          <a:blip r:embed="rId3"/>
          <a:stretch>
            <a:fillRect/>
          </a:stretch>
        </p:blipFill>
        <p:spPr>
          <a:xfrm>
            <a:off x="770561" y="2152902"/>
            <a:ext cx="7366571" cy="3018525"/>
          </a:xfrm>
          <a:prstGeom prst="rect">
            <a:avLst/>
          </a:prstGeom>
        </p:spPr>
      </p:pic>
      <p:sp>
        <p:nvSpPr>
          <p:cNvPr id="4" name="TextBox 3">
            <a:extLst>
              <a:ext uri="{FF2B5EF4-FFF2-40B4-BE49-F238E27FC236}">
                <a16:creationId xmlns:a16="http://schemas.microsoft.com/office/drawing/2014/main" id="{BFAB7821-EC60-483F-9C29-ABB2E304F40B}"/>
              </a:ext>
            </a:extLst>
          </p:cNvPr>
          <p:cNvSpPr txBox="1"/>
          <p:nvPr/>
        </p:nvSpPr>
        <p:spPr>
          <a:xfrm>
            <a:off x="3962400" y="5638800"/>
            <a:ext cx="3505200" cy="369332"/>
          </a:xfrm>
          <a:prstGeom prst="rect">
            <a:avLst/>
          </a:prstGeom>
          <a:noFill/>
        </p:spPr>
        <p:txBody>
          <a:bodyPr wrap="square" rtlCol="0">
            <a:spAutoFit/>
          </a:bodyPr>
          <a:lstStyle/>
          <a:p>
            <a:r>
              <a:rPr lang="en-US" dirty="0">
                <a:solidFill>
                  <a:schemeClr val="bg1">
                    <a:lumMod val="50000"/>
                  </a:schemeClr>
                </a:solidFill>
              </a:rPr>
              <a:t>Robert C. Martins (“Uncle Bob”)</a:t>
            </a:r>
          </a:p>
        </p:txBody>
      </p:sp>
    </p:spTree>
    <p:extLst>
      <p:ext uri="{BB962C8B-B14F-4D97-AF65-F5344CB8AC3E}">
        <p14:creationId xmlns:p14="http://schemas.microsoft.com/office/powerpoint/2010/main" val="2989636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12857F91-B607-40F4-A16F-7CEB649B01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Wingdings 2" panose="05020102010507070707" pitchFamily="18" charset="2"/>
              <a:buChar char=""/>
              <a:defRPr sz="2025">
                <a:solidFill>
                  <a:schemeClr val="tx1"/>
                </a:solidFill>
                <a:latin typeface="Microsoft Sans Serif" panose="020B0604020202020204" pitchFamily="34" charset="0"/>
              </a:defRPr>
            </a:lvl1pPr>
            <a:lvl2pPr marL="557213" indent="-214313">
              <a:spcBef>
                <a:spcPct val="20000"/>
              </a:spcBef>
              <a:buClr>
                <a:schemeClr val="accent2"/>
              </a:buClr>
              <a:buSzPct val="70000"/>
              <a:buFont typeface="Wingdings" panose="05000000000000000000" pitchFamily="2" charset="2"/>
              <a:buChar char=""/>
              <a:defRPr sz="1650">
                <a:solidFill>
                  <a:schemeClr val="tx2"/>
                </a:solidFill>
                <a:latin typeface="Microsoft Sans Serif" panose="020B0604020202020204" pitchFamily="34" charset="0"/>
              </a:defRPr>
            </a:lvl2pPr>
            <a:lvl3pPr marL="857250" indent="-171450">
              <a:spcBef>
                <a:spcPct val="20000"/>
              </a:spcBef>
              <a:buClr>
                <a:srgbClr val="8CADAE"/>
              </a:buClr>
              <a:buSzPct val="75000"/>
              <a:buFont typeface="Wingdings 2" panose="05020102010507070707" pitchFamily="18" charset="2"/>
              <a:buChar char=""/>
              <a:defRPr sz="1500">
                <a:solidFill>
                  <a:schemeClr val="tx1"/>
                </a:solidFill>
                <a:latin typeface="Microsoft Sans Serif" panose="020B0604020202020204" pitchFamily="34" charset="0"/>
              </a:defRPr>
            </a:lvl3pPr>
            <a:lvl4pPr marL="1200150" indent="-171450">
              <a:spcBef>
                <a:spcPct val="20000"/>
              </a:spcBef>
              <a:buClr>
                <a:srgbClr val="8C7B70"/>
              </a:buClr>
              <a:buSzPct val="70000"/>
              <a:buFont typeface="Wingdings" panose="05000000000000000000" pitchFamily="2" charset="2"/>
              <a:buChar char=""/>
              <a:defRPr sz="1500">
                <a:solidFill>
                  <a:schemeClr val="tx2"/>
                </a:solidFill>
                <a:latin typeface="Microsoft Sans Serif" panose="020B0604020202020204" pitchFamily="34" charset="0"/>
              </a:defRPr>
            </a:lvl4pPr>
            <a:lvl5pPr marL="1543050" indent="-171450">
              <a:spcBef>
                <a:spcPct val="20000"/>
              </a:spcBef>
              <a:buClr>
                <a:srgbClr val="8FB08C"/>
              </a:buClr>
              <a:buChar char="•"/>
              <a:defRPr>
                <a:solidFill>
                  <a:schemeClr val="tx1"/>
                </a:solidFill>
                <a:latin typeface="Microsoft Sans Serif" panose="020B0604020202020204" pitchFamily="34" charset="0"/>
              </a:defRPr>
            </a:lvl5pPr>
            <a:lvl6pPr marL="18859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6pPr>
            <a:lvl7pPr marL="22288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7pPr>
            <a:lvl8pPr marL="25717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8pPr>
            <a:lvl9pPr marL="29146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9pPr>
          </a:lstStyle>
          <a:p>
            <a:pPr>
              <a:spcBef>
                <a:spcPct val="0"/>
              </a:spcBef>
              <a:buClrTx/>
              <a:buSzTx/>
              <a:buFontTx/>
              <a:buNone/>
            </a:pPr>
            <a:fld id="{94823B37-C0C6-49D0-8524-9397F85D2A5E}" type="slidenum">
              <a:rPr lang="en-US" altLang="en-US" sz="1200">
                <a:solidFill>
                  <a:srgbClr val="7B9899"/>
                </a:solidFill>
              </a:rPr>
              <a:pPr>
                <a:spcBef>
                  <a:spcPct val="0"/>
                </a:spcBef>
                <a:buClrTx/>
                <a:buSzTx/>
                <a:buFontTx/>
                <a:buNone/>
              </a:pPr>
              <a:t>31</a:t>
            </a:fld>
            <a:endParaRPr lang="en-US" altLang="en-US" sz="1200">
              <a:solidFill>
                <a:srgbClr val="7B9899"/>
              </a:solidFill>
            </a:endParaRPr>
          </a:p>
        </p:txBody>
      </p:sp>
      <p:sp>
        <p:nvSpPr>
          <p:cNvPr id="18435" name="Rectangle 5">
            <a:extLst>
              <a:ext uri="{FF2B5EF4-FFF2-40B4-BE49-F238E27FC236}">
                <a16:creationId xmlns:a16="http://schemas.microsoft.com/office/drawing/2014/main" id="{95ED58E6-4269-4C76-BFE0-3C2662728DC7}"/>
              </a:ext>
            </a:extLst>
          </p:cNvPr>
          <p:cNvSpPr>
            <a:spLocks noGrp="1"/>
          </p:cNvSpPr>
          <p:nvPr>
            <p:ph type="title" idx="4294967295"/>
          </p:nvPr>
        </p:nvSpPr>
        <p:spPr>
          <a:xfrm>
            <a:off x="762000" y="-228600"/>
            <a:ext cx="7772400" cy="1143000"/>
          </a:xfrm>
        </p:spPr>
        <p:txBody>
          <a:bodyPr/>
          <a:lstStyle/>
          <a:p>
            <a:pPr algn="ctr" eaLnBrk="1" hangingPunct="1"/>
            <a:r>
              <a:rPr lang="en-US" altLang="en-US" dirty="0"/>
              <a:t>Good Design </a:t>
            </a:r>
          </a:p>
        </p:txBody>
      </p:sp>
      <p:graphicFrame>
        <p:nvGraphicFramePr>
          <p:cNvPr id="18436" name="Object 4">
            <a:extLst>
              <a:ext uri="{FF2B5EF4-FFF2-40B4-BE49-F238E27FC236}">
                <a16:creationId xmlns:a16="http://schemas.microsoft.com/office/drawing/2014/main" id="{B2933BE6-002C-4B8C-BF4B-D179D05E86AE}"/>
              </a:ext>
            </a:extLst>
          </p:cNvPr>
          <p:cNvGraphicFramePr>
            <a:graphicFrameLocks noGrp="1" noChangeAspect="1"/>
          </p:cNvGraphicFramePr>
          <p:nvPr>
            <p:ph idx="4294967295"/>
            <p:extLst>
              <p:ext uri="{D42A27DB-BD31-4B8C-83A1-F6EECF244321}">
                <p14:modId xmlns:p14="http://schemas.microsoft.com/office/powerpoint/2010/main" val="591697605"/>
              </p:ext>
            </p:extLst>
          </p:nvPr>
        </p:nvGraphicFramePr>
        <p:xfrm>
          <a:off x="2362200" y="1245895"/>
          <a:ext cx="3962400" cy="4501147"/>
        </p:xfrm>
        <a:graphic>
          <a:graphicData uri="http://schemas.openxmlformats.org/presentationml/2006/ole">
            <mc:AlternateContent xmlns:mc="http://schemas.openxmlformats.org/markup-compatibility/2006">
              <mc:Choice xmlns:v="urn:schemas-microsoft-com:vml" Requires="v">
                <p:oleObj name="Visio" r:id="rId3" imgW="6905454" imgH="7975338" progId="Visio.Drawing.11">
                  <p:embed/>
                </p:oleObj>
              </mc:Choice>
              <mc:Fallback>
                <p:oleObj name="Visio" r:id="rId3" imgW="6905454" imgH="7975338" progId="Visio.Drawing.11">
                  <p:embed/>
                  <p:pic>
                    <p:nvPicPr>
                      <p:cNvPr id="18436" name="Object 4">
                        <a:extLst>
                          <a:ext uri="{FF2B5EF4-FFF2-40B4-BE49-F238E27FC236}">
                            <a16:creationId xmlns:a16="http://schemas.microsoft.com/office/drawing/2014/main" id="{B2933BE6-002C-4B8C-BF4B-D179D05E8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45895"/>
                        <a:ext cx="3962400" cy="4501147"/>
                      </a:xfrm>
                      <a:prstGeom prst="rect">
                        <a:avLst/>
                      </a:prstGeom>
                      <a:noFill/>
                      <a:ln>
                        <a:noFill/>
                      </a:ln>
                      <a:effectLst/>
                    </p:spPr>
                  </p:pic>
                </p:oleObj>
              </mc:Fallback>
            </mc:AlternateContent>
          </a:graphicData>
        </a:graphic>
      </p:graphicFrame>
      <p:sp>
        <p:nvSpPr>
          <p:cNvPr id="5" name="Date Placeholder 4">
            <a:extLst>
              <a:ext uri="{FF2B5EF4-FFF2-40B4-BE49-F238E27FC236}">
                <a16:creationId xmlns:a16="http://schemas.microsoft.com/office/drawing/2014/main" id="{22FC3578-79DD-48DB-A959-B2157E045B20}"/>
              </a:ext>
            </a:extLst>
          </p:cNvPr>
          <p:cNvSpPr>
            <a:spLocks noGrp="1"/>
          </p:cNvSpPr>
          <p:nvPr>
            <p:ph type="dt" sz="quarter" idx="10"/>
          </p:nvPr>
        </p:nvSpPr>
        <p:spPr/>
        <p:txBody>
          <a:bodyPr/>
          <a:lstStyle/>
          <a:p>
            <a:pPr>
              <a:defRPr/>
            </a:pPr>
            <a:fld id="{3503DF38-1CE4-48D9-A700-49048960EDEC}" type="datetime1">
              <a:rPr lang="en-US"/>
              <a:pPr>
                <a:defRPr/>
              </a:pPr>
              <a:t>1/9/23</a:t>
            </a:fld>
            <a:endParaRPr lang="en-US"/>
          </a:p>
        </p:txBody>
      </p:sp>
      <p:sp>
        <p:nvSpPr>
          <p:cNvPr id="18438" name="Footer Placeholder 5">
            <a:extLst>
              <a:ext uri="{FF2B5EF4-FFF2-40B4-BE49-F238E27FC236}">
                <a16:creationId xmlns:a16="http://schemas.microsoft.com/office/drawing/2014/main" id="{30633D86-B88C-403C-98A3-9E6A86047BF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Wingdings 2" panose="05020102010507070707" pitchFamily="18" charset="2"/>
              <a:buChar char=""/>
              <a:defRPr sz="2025">
                <a:solidFill>
                  <a:schemeClr val="tx1"/>
                </a:solidFill>
                <a:latin typeface="Microsoft Sans Serif" panose="020B0604020202020204" pitchFamily="34" charset="0"/>
              </a:defRPr>
            </a:lvl1pPr>
            <a:lvl2pPr marL="557213" indent="-214313">
              <a:spcBef>
                <a:spcPct val="20000"/>
              </a:spcBef>
              <a:buClr>
                <a:schemeClr val="accent2"/>
              </a:buClr>
              <a:buSzPct val="70000"/>
              <a:buFont typeface="Wingdings" panose="05000000000000000000" pitchFamily="2" charset="2"/>
              <a:buChar char=""/>
              <a:defRPr sz="1650">
                <a:solidFill>
                  <a:schemeClr val="tx2"/>
                </a:solidFill>
                <a:latin typeface="Microsoft Sans Serif" panose="020B0604020202020204" pitchFamily="34" charset="0"/>
              </a:defRPr>
            </a:lvl2pPr>
            <a:lvl3pPr marL="857250" indent="-171450">
              <a:spcBef>
                <a:spcPct val="20000"/>
              </a:spcBef>
              <a:buClr>
                <a:srgbClr val="8CADAE"/>
              </a:buClr>
              <a:buSzPct val="75000"/>
              <a:buFont typeface="Wingdings 2" panose="05020102010507070707" pitchFamily="18" charset="2"/>
              <a:buChar char=""/>
              <a:defRPr sz="1500">
                <a:solidFill>
                  <a:schemeClr val="tx1"/>
                </a:solidFill>
                <a:latin typeface="Microsoft Sans Serif" panose="020B0604020202020204" pitchFamily="34" charset="0"/>
              </a:defRPr>
            </a:lvl3pPr>
            <a:lvl4pPr marL="1200150" indent="-171450">
              <a:spcBef>
                <a:spcPct val="20000"/>
              </a:spcBef>
              <a:buClr>
                <a:srgbClr val="8C7B70"/>
              </a:buClr>
              <a:buSzPct val="70000"/>
              <a:buFont typeface="Wingdings" panose="05000000000000000000" pitchFamily="2" charset="2"/>
              <a:buChar char=""/>
              <a:defRPr sz="1500">
                <a:solidFill>
                  <a:schemeClr val="tx2"/>
                </a:solidFill>
                <a:latin typeface="Microsoft Sans Serif" panose="020B0604020202020204" pitchFamily="34" charset="0"/>
              </a:defRPr>
            </a:lvl4pPr>
            <a:lvl5pPr marL="1543050" indent="-171450">
              <a:spcBef>
                <a:spcPct val="20000"/>
              </a:spcBef>
              <a:buClr>
                <a:srgbClr val="8FB08C"/>
              </a:buClr>
              <a:buChar char="•"/>
              <a:defRPr>
                <a:solidFill>
                  <a:schemeClr val="tx1"/>
                </a:solidFill>
                <a:latin typeface="Microsoft Sans Serif" panose="020B0604020202020204" pitchFamily="34" charset="0"/>
              </a:defRPr>
            </a:lvl5pPr>
            <a:lvl6pPr marL="18859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6pPr>
            <a:lvl7pPr marL="22288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7pPr>
            <a:lvl8pPr marL="25717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8pPr>
            <a:lvl9pPr marL="2914650" indent="-171450" eaLnBrk="0" fontAlgn="base" hangingPunct="0">
              <a:spcBef>
                <a:spcPct val="20000"/>
              </a:spcBef>
              <a:spcAft>
                <a:spcPct val="0"/>
              </a:spcAft>
              <a:buClr>
                <a:srgbClr val="8FB08C"/>
              </a:buClr>
              <a:buChar char="•"/>
              <a:defRPr>
                <a:solidFill>
                  <a:schemeClr val="tx1"/>
                </a:solidFill>
                <a:latin typeface="Microsoft Sans Serif" panose="020B0604020202020204" pitchFamily="34" charset="0"/>
              </a:defRPr>
            </a:lvl9pPr>
          </a:lstStyle>
          <a:p>
            <a:pPr>
              <a:spcBef>
                <a:spcPct val="0"/>
              </a:spcBef>
              <a:buClrTx/>
              <a:buSzTx/>
              <a:buFontTx/>
              <a:buNone/>
            </a:pPr>
            <a:r>
              <a:rPr lang="en-US" altLang="en-US" sz="900">
                <a:solidFill>
                  <a:srgbClr val="FFFFFF"/>
                </a:solidFill>
                <a:latin typeface="Georgia" panose="02040502050405020303" pitchFamily="18" charset="0"/>
              </a:rPr>
              <a:t>University of Kansas</a:t>
            </a:r>
          </a:p>
        </p:txBody>
      </p:sp>
    </p:spTree>
    <p:extLst>
      <p:ext uri="{BB962C8B-B14F-4D97-AF65-F5344CB8AC3E}">
        <p14:creationId xmlns:p14="http://schemas.microsoft.com/office/powerpoint/2010/main" val="244935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0017-B847-4C59-88C2-291AC72307EC}"/>
              </a:ext>
            </a:extLst>
          </p:cNvPr>
          <p:cNvSpPr>
            <a:spLocks noGrp="1"/>
          </p:cNvSpPr>
          <p:nvPr>
            <p:ph type="title"/>
          </p:nvPr>
        </p:nvSpPr>
        <p:spPr/>
        <p:txBody>
          <a:bodyPr/>
          <a:lstStyle/>
          <a:p>
            <a:r>
              <a:rPr lang="en-US" dirty="0"/>
              <a:t>Using Design Patterns</a:t>
            </a:r>
          </a:p>
        </p:txBody>
      </p:sp>
      <p:pic>
        <p:nvPicPr>
          <p:cNvPr id="3" name="Picture 2">
            <a:extLst>
              <a:ext uri="{FF2B5EF4-FFF2-40B4-BE49-F238E27FC236}">
                <a16:creationId xmlns:a16="http://schemas.microsoft.com/office/drawing/2014/main" id="{225DB2AD-B1D9-48F3-A4AD-1F928C099303}"/>
              </a:ext>
            </a:extLst>
          </p:cNvPr>
          <p:cNvPicPr>
            <a:picLocks noChangeAspect="1"/>
          </p:cNvPicPr>
          <p:nvPr/>
        </p:nvPicPr>
        <p:blipFill>
          <a:blip r:embed="rId3"/>
          <a:stretch>
            <a:fillRect/>
          </a:stretch>
        </p:blipFill>
        <p:spPr>
          <a:xfrm>
            <a:off x="438150" y="1905000"/>
            <a:ext cx="7943850" cy="2144840"/>
          </a:xfrm>
          <a:prstGeom prst="rect">
            <a:avLst/>
          </a:prstGeom>
        </p:spPr>
      </p:pic>
      <p:pic>
        <p:nvPicPr>
          <p:cNvPr id="4" name="Picture 3">
            <a:extLst>
              <a:ext uri="{FF2B5EF4-FFF2-40B4-BE49-F238E27FC236}">
                <a16:creationId xmlns:a16="http://schemas.microsoft.com/office/drawing/2014/main" id="{CC192683-7F2C-4CBE-BC35-56384766BBA0}"/>
              </a:ext>
            </a:extLst>
          </p:cNvPr>
          <p:cNvPicPr>
            <a:picLocks noChangeAspect="1"/>
          </p:cNvPicPr>
          <p:nvPr/>
        </p:nvPicPr>
        <p:blipFill>
          <a:blip r:embed="rId4"/>
          <a:stretch>
            <a:fillRect/>
          </a:stretch>
        </p:blipFill>
        <p:spPr>
          <a:xfrm>
            <a:off x="457200" y="4343400"/>
            <a:ext cx="7777163" cy="929241"/>
          </a:xfrm>
          <a:prstGeom prst="rect">
            <a:avLst/>
          </a:prstGeom>
        </p:spPr>
      </p:pic>
    </p:spTree>
    <p:extLst>
      <p:ext uri="{BB962C8B-B14F-4D97-AF65-F5344CB8AC3E}">
        <p14:creationId xmlns:p14="http://schemas.microsoft.com/office/powerpoint/2010/main" val="116678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E944-C70B-4C0E-B8B6-D25793D40D90}"/>
              </a:ext>
            </a:extLst>
          </p:cNvPr>
          <p:cNvSpPr>
            <a:spLocks noGrp="1"/>
          </p:cNvSpPr>
          <p:nvPr>
            <p:ph type="title"/>
          </p:nvPr>
        </p:nvSpPr>
        <p:spPr/>
        <p:txBody>
          <a:bodyPr/>
          <a:lstStyle/>
          <a:p>
            <a:r>
              <a:rPr lang="en-US" dirty="0"/>
              <a:t>Shared Vocabulary</a:t>
            </a:r>
          </a:p>
        </p:txBody>
      </p:sp>
      <p:pic>
        <p:nvPicPr>
          <p:cNvPr id="3" name="Picture 2">
            <a:extLst>
              <a:ext uri="{FF2B5EF4-FFF2-40B4-BE49-F238E27FC236}">
                <a16:creationId xmlns:a16="http://schemas.microsoft.com/office/drawing/2014/main" id="{C8FD34E0-2736-475E-B28C-D14ABA454DB3}"/>
              </a:ext>
            </a:extLst>
          </p:cNvPr>
          <p:cNvPicPr>
            <a:picLocks noChangeAspect="1"/>
          </p:cNvPicPr>
          <p:nvPr/>
        </p:nvPicPr>
        <p:blipFill>
          <a:blip r:embed="rId3"/>
          <a:stretch>
            <a:fillRect/>
          </a:stretch>
        </p:blipFill>
        <p:spPr>
          <a:xfrm>
            <a:off x="609600" y="1905000"/>
            <a:ext cx="8001000" cy="1325419"/>
          </a:xfrm>
          <a:prstGeom prst="rect">
            <a:avLst/>
          </a:prstGeom>
        </p:spPr>
      </p:pic>
      <p:pic>
        <p:nvPicPr>
          <p:cNvPr id="4" name="Picture 3">
            <a:extLst>
              <a:ext uri="{FF2B5EF4-FFF2-40B4-BE49-F238E27FC236}">
                <a16:creationId xmlns:a16="http://schemas.microsoft.com/office/drawing/2014/main" id="{B99DDC9D-6EAF-4F4C-8788-6403093C9FA5}"/>
              </a:ext>
            </a:extLst>
          </p:cNvPr>
          <p:cNvPicPr>
            <a:picLocks noChangeAspect="1"/>
          </p:cNvPicPr>
          <p:nvPr/>
        </p:nvPicPr>
        <p:blipFill>
          <a:blip r:embed="rId4"/>
          <a:stretch>
            <a:fillRect/>
          </a:stretch>
        </p:blipFill>
        <p:spPr>
          <a:xfrm>
            <a:off x="1447800" y="4114800"/>
            <a:ext cx="5486400" cy="685800"/>
          </a:xfrm>
          <a:prstGeom prst="rect">
            <a:avLst/>
          </a:prstGeom>
        </p:spPr>
      </p:pic>
    </p:spTree>
    <p:extLst>
      <p:ext uri="{BB962C8B-B14F-4D97-AF65-F5344CB8AC3E}">
        <p14:creationId xmlns:p14="http://schemas.microsoft.com/office/powerpoint/2010/main" val="9091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8FF0-8DAE-4989-9AAA-47705FAA06D8}"/>
              </a:ext>
            </a:extLst>
          </p:cNvPr>
          <p:cNvSpPr>
            <a:spLocks noGrp="1"/>
          </p:cNvSpPr>
          <p:nvPr>
            <p:ph type="title"/>
          </p:nvPr>
        </p:nvSpPr>
        <p:spPr/>
        <p:txBody>
          <a:bodyPr/>
          <a:lstStyle/>
          <a:p>
            <a:r>
              <a:rPr lang="en-US" dirty="0"/>
              <a:t>Design Patterns</a:t>
            </a:r>
          </a:p>
        </p:txBody>
      </p:sp>
      <p:pic>
        <p:nvPicPr>
          <p:cNvPr id="3" name="Picture 2">
            <a:extLst>
              <a:ext uri="{FF2B5EF4-FFF2-40B4-BE49-F238E27FC236}">
                <a16:creationId xmlns:a16="http://schemas.microsoft.com/office/drawing/2014/main" id="{849D462D-C879-4D41-A69F-E3296B530C4E}"/>
              </a:ext>
            </a:extLst>
          </p:cNvPr>
          <p:cNvPicPr>
            <a:picLocks noChangeAspect="1"/>
          </p:cNvPicPr>
          <p:nvPr/>
        </p:nvPicPr>
        <p:blipFill>
          <a:blip r:embed="rId2"/>
          <a:stretch>
            <a:fillRect/>
          </a:stretch>
        </p:blipFill>
        <p:spPr>
          <a:xfrm>
            <a:off x="409575" y="1981200"/>
            <a:ext cx="7820025" cy="1932638"/>
          </a:xfrm>
          <a:prstGeom prst="rect">
            <a:avLst/>
          </a:prstGeom>
        </p:spPr>
      </p:pic>
    </p:spTree>
    <p:extLst>
      <p:ext uri="{BB962C8B-B14F-4D97-AF65-F5344CB8AC3E}">
        <p14:creationId xmlns:p14="http://schemas.microsoft.com/office/powerpoint/2010/main" val="358452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8797-9AAD-4044-B129-56E74EEACE2A}"/>
              </a:ext>
            </a:extLst>
          </p:cNvPr>
          <p:cNvSpPr>
            <a:spLocks noGrp="1"/>
          </p:cNvSpPr>
          <p:nvPr>
            <p:ph type="title"/>
          </p:nvPr>
        </p:nvSpPr>
        <p:spPr/>
        <p:txBody>
          <a:bodyPr/>
          <a:lstStyle/>
          <a:p>
            <a:r>
              <a:rPr lang="en-US" dirty="0"/>
              <a:t>Design Patterns</a:t>
            </a:r>
          </a:p>
        </p:txBody>
      </p:sp>
      <p:pic>
        <p:nvPicPr>
          <p:cNvPr id="3" name="Picture 2">
            <a:extLst>
              <a:ext uri="{FF2B5EF4-FFF2-40B4-BE49-F238E27FC236}">
                <a16:creationId xmlns:a16="http://schemas.microsoft.com/office/drawing/2014/main" id="{B714D673-EF38-439B-AB23-52A1AED7DBCD}"/>
              </a:ext>
            </a:extLst>
          </p:cNvPr>
          <p:cNvPicPr>
            <a:picLocks noChangeAspect="1"/>
          </p:cNvPicPr>
          <p:nvPr/>
        </p:nvPicPr>
        <p:blipFill>
          <a:blip r:embed="rId2"/>
          <a:stretch>
            <a:fillRect/>
          </a:stretch>
        </p:blipFill>
        <p:spPr>
          <a:xfrm>
            <a:off x="314325" y="2057400"/>
            <a:ext cx="8606321" cy="3209925"/>
          </a:xfrm>
          <a:prstGeom prst="rect">
            <a:avLst/>
          </a:prstGeom>
        </p:spPr>
      </p:pic>
    </p:spTree>
    <p:extLst>
      <p:ext uri="{BB962C8B-B14F-4D97-AF65-F5344CB8AC3E}">
        <p14:creationId xmlns:p14="http://schemas.microsoft.com/office/powerpoint/2010/main" val="2490079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BB7B357-3117-4E16-AA58-75A13AA38B81}"/>
              </a:ext>
            </a:extLst>
          </p:cNvPr>
          <p:cNvSpPr>
            <a:spLocks noGrp="1" noChangeArrowheads="1"/>
          </p:cNvSpPr>
          <p:nvPr>
            <p:ph type="title"/>
          </p:nvPr>
        </p:nvSpPr>
        <p:spPr/>
        <p:txBody>
          <a:bodyPr/>
          <a:lstStyle/>
          <a:p>
            <a:r>
              <a:rPr lang="en-US" altLang="en-US" dirty="0"/>
              <a:t>Inheritance</a:t>
            </a:r>
          </a:p>
        </p:txBody>
      </p:sp>
      <p:sp>
        <p:nvSpPr>
          <p:cNvPr id="8195" name="Content Placeholder 2">
            <a:extLst>
              <a:ext uri="{FF2B5EF4-FFF2-40B4-BE49-F238E27FC236}">
                <a16:creationId xmlns:a16="http://schemas.microsoft.com/office/drawing/2014/main" id="{E3207B7F-1E44-46CD-A376-2951A4BB1AD2}"/>
              </a:ext>
            </a:extLst>
          </p:cNvPr>
          <p:cNvSpPr>
            <a:spLocks noGrp="1" noChangeArrowheads="1"/>
          </p:cNvSpPr>
          <p:nvPr>
            <p:ph idx="1"/>
          </p:nvPr>
        </p:nvSpPr>
        <p:spPr/>
        <p:txBody>
          <a:bodyPr/>
          <a:lstStyle/>
          <a:p>
            <a:r>
              <a:rPr lang="en-US" altLang="en-US"/>
              <a:t>The chief benefit of inheritance is in </a:t>
            </a:r>
            <a:r>
              <a:rPr lang="en-US" altLang="en-US" i="1"/>
              <a:t>design</a:t>
            </a:r>
          </a:p>
          <a:p>
            <a:pPr lvl="1"/>
            <a:r>
              <a:rPr lang="en-US" altLang="en-US"/>
              <a:t>And design is </a:t>
            </a:r>
            <a:r>
              <a:rPr lang="en-US" altLang="en-US" i="1"/>
              <a:t>conceptual</a:t>
            </a:r>
          </a:p>
          <a:p>
            <a:pPr lvl="1"/>
            <a:r>
              <a:rPr lang="en-US" altLang="en-US"/>
              <a:t>It helps us think about the problem and solution</a:t>
            </a:r>
          </a:p>
          <a:p>
            <a:r>
              <a:rPr lang="en-US" altLang="en-US"/>
              <a:t>Code sharing (e.g., virtual methods) is just a bonus</a:t>
            </a:r>
          </a:p>
          <a:p>
            <a:pPr lvl="1"/>
            <a:endParaRPr lang="en-US" altLang="en-US"/>
          </a:p>
        </p:txBody>
      </p:sp>
    </p:spTree>
    <p:extLst>
      <p:ext uri="{BB962C8B-B14F-4D97-AF65-F5344CB8AC3E}">
        <p14:creationId xmlns:p14="http://schemas.microsoft.com/office/powerpoint/2010/main" val="2566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Inheritance</a:t>
            </a:r>
          </a:p>
        </p:txBody>
      </p:sp>
      <p:pic>
        <p:nvPicPr>
          <p:cNvPr id="4" name="Content Placeholder 3">
            <a:extLst>
              <a:ext uri="{FF2B5EF4-FFF2-40B4-BE49-F238E27FC236}">
                <a16:creationId xmlns:a16="http://schemas.microsoft.com/office/drawing/2014/main" id="{2869A597-E6E1-476F-ABEA-F8C2DB1DD62D}"/>
              </a:ext>
            </a:extLst>
          </p:cNvPr>
          <p:cNvPicPr>
            <a:picLocks noGrp="1" noChangeAspect="1"/>
          </p:cNvPicPr>
          <p:nvPr>
            <p:ph sz="quarter" idx="1"/>
          </p:nvPr>
        </p:nvPicPr>
        <p:blipFill>
          <a:blip r:embed="rId3"/>
          <a:stretch>
            <a:fillRect/>
          </a:stretch>
        </p:blipFill>
        <p:spPr>
          <a:xfrm>
            <a:off x="304800" y="1828800"/>
            <a:ext cx="7620000" cy="568004"/>
          </a:xfrm>
          <a:prstGeom prst="rect">
            <a:avLst/>
          </a:prstGeom>
        </p:spPr>
      </p:pic>
      <p:sp>
        <p:nvSpPr>
          <p:cNvPr id="6" name="TextBox 5">
            <a:extLst>
              <a:ext uri="{FF2B5EF4-FFF2-40B4-BE49-F238E27FC236}">
                <a16:creationId xmlns:a16="http://schemas.microsoft.com/office/drawing/2014/main" id="{686E6FA3-0FAD-4659-8AAC-8BD2E9B9C9E6}"/>
              </a:ext>
            </a:extLst>
          </p:cNvPr>
          <p:cNvSpPr txBox="1"/>
          <p:nvPr/>
        </p:nvSpPr>
        <p:spPr>
          <a:xfrm>
            <a:off x="1447800" y="2941090"/>
            <a:ext cx="5715000" cy="523220"/>
          </a:xfrm>
          <a:prstGeom prst="rect">
            <a:avLst/>
          </a:prstGeom>
          <a:noFill/>
        </p:spPr>
        <p:txBody>
          <a:bodyPr wrap="square" rtlCol="0">
            <a:spAutoFit/>
          </a:bodyPr>
          <a:lstStyle/>
          <a:p>
            <a:pPr algn="ctr"/>
            <a:r>
              <a:rPr lang="en-US" sz="2800" dirty="0">
                <a:solidFill>
                  <a:schemeClr val="tx1">
                    <a:lumMod val="50000"/>
                    <a:lumOff val="50000"/>
                  </a:schemeClr>
                </a:solidFill>
              </a:rPr>
              <a:t>A dog </a:t>
            </a:r>
            <a:r>
              <a:rPr lang="en-US" sz="2800" b="1" dirty="0">
                <a:solidFill>
                  <a:schemeClr val="tx1">
                    <a:lumMod val="50000"/>
                    <a:lumOff val="50000"/>
                  </a:schemeClr>
                </a:solidFill>
              </a:rPr>
              <a:t>IS-A</a:t>
            </a:r>
            <a:r>
              <a:rPr lang="en-US" sz="2800" dirty="0">
                <a:solidFill>
                  <a:schemeClr val="tx1">
                    <a:lumMod val="50000"/>
                    <a:lumOff val="50000"/>
                  </a:schemeClr>
                </a:solidFill>
              </a:rPr>
              <a:t> canine</a:t>
            </a:r>
          </a:p>
        </p:txBody>
      </p:sp>
      <p:pic>
        <p:nvPicPr>
          <p:cNvPr id="7" name="Picture 6">
            <a:extLst>
              <a:ext uri="{FF2B5EF4-FFF2-40B4-BE49-F238E27FC236}">
                <a16:creationId xmlns:a16="http://schemas.microsoft.com/office/drawing/2014/main" id="{65B06C2A-B6A4-41B3-94CF-EB6604B69299}"/>
              </a:ext>
            </a:extLst>
          </p:cNvPr>
          <p:cNvPicPr>
            <a:picLocks noChangeAspect="1"/>
          </p:cNvPicPr>
          <p:nvPr/>
        </p:nvPicPr>
        <p:blipFill>
          <a:blip r:embed="rId4"/>
          <a:stretch>
            <a:fillRect/>
          </a:stretch>
        </p:blipFill>
        <p:spPr>
          <a:xfrm>
            <a:off x="609600" y="4008596"/>
            <a:ext cx="4267200" cy="503639"/>
          </a:xfrm>
          <a:prstGeom prst="rect">
            <a:avLst/>
          </a:prstGeom>
        </p:spPr>
      </p:pic>
    </p:spTree>
    <p:extLst>
      <p:ext uri="{BB962C8B-B14F-4D97-AF65-F5344CB8AC3E}">
        <p14:creationId xmlns:p14="http://schemas.microsoft.com/office/powerpoint/2010/main" val="27821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966480F-C2FB-4612-B733-27803F77CFD7}"/>
              </a:ext>
            </a:extLst>
          </p:cNvPr>
          <p:cNvSpPr>
            <a:spLocks noGrp="1" noChangeArrowheads="1"/>
          </p:cNvSpPr>
          <p:nvPr>
            <p:ph type="title"/>
          </p:nvPr>
        </p:nvSpPr>
        <p:spPr/>
        <p:txBody>
          <a:bodyPr/>
          <a:lstStyle/>
          <a:p>
            <a:pPr eaLnBrk="1" hangingPunct="1"/>
            <a:r>
              <a:rPr lang="en-US" altLang="en-US" dirty="0"/>
              <a:t>Example: Initial Class Diagram</a:t>
            </a:r>
          </a:p>
        </p:txBody>
      </p:sp>
      <p:graphicFrame>
        <p:nvGraphicFramePr>
          <p:cNvPr id="10243" name="Object 4">
            <a:extLst>
              <a:ext uri="{FF2B5EF4-FFF2-40B4-BE49-F238E27FC236}">
                <a16:creationId xmlns:a16="http://schemas.microsoft.com/office/drawing/2014/main" id="{D0DDE9C7-5E34-4011-AED6-C20AA22D14BD}"/>
              </a:ext>
            </a:extLst>
          </p:cNvPr>
          <p:cNvGraphicFramePr>
            <a:graphicFrameLocks noGrp="1" noChangeAspect="1"/>
          </p:cNvGraphicFramePr>
          <p:nvPr>
            <p:ph idx="1"/>
          </p:nvPr>
        </p:nvGraphicFramePr>
        <p:xfrm>
          <a:off x="990600" y="2071688"/>
          <a:ext cx="7315200" cy="3629025"/>
        </p:xfrm>
        <a:graphic>
          <a:graphicData uri="http://schemas.openxmlformats.org/presentationml/2006/ole">
            <mc:AlternateContent xmlns:mc="http://schemas.openxmlformats.org/markup-compatibility/2006">
              <mc:Choice xmlns:v="urn:schemas-microsoft-com:vml" Requires="v">
                <p:oleObj name="Visio" r:id="rId3" imgW="3677216" imgH="1823333" progId="Visio.Drawing.11">
                  <p:embed/>
                </p:oleObj>
              </mc:Choice>
              <mc:Fallback>
                <p:oleObj name="Visio" r:id="rId3" imgW="3677216" imgH="1823333" progId="Visio.Drawing.11">
                  <p:embed/>
                  <p:pic>
                    <p:nvPicPr>
                      <p:cNvPr id="10243" name="Object 4">
                        <a:extLst>
                          <a:ext uri="{FF2B5EF4-FFF2-40B4-BE49-F238E27FC236}">
                            <a16:creationId xmlns:a16="http://schemas.microsoft.com/office/drawing/2014/main" id="{D0DDE9C7-5E34-4011-AED6-C20AA22D1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071688"/>
                        <a:ext cx="731520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4" name="Picture 5">
            <a:extLst>
              <a:ext uri="{FF2B5EF4-FFF2-40B4-BE49-F238E27FC236}">
                <a16:creationId xmlns:a16="http://schemas.microsoft.com/office/drawing/2014/main" id="{9593EDA3-DBE9-4CBC-8CCA-209C27A98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828800"/>
            <a:ext cx="2573338"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6">
            <a:extLst>
              <a:ext uri="{FF2B5EF4-FFF2-40B4-BE49-F238E27FC236}">
                <a16:creationId xmlns:a16="http://schemas.microsoft.com/office/drawing/2014/main" id="{AAFCED98-0FF9-427D-9130-259969E683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922463"/>
            <a:ext cx="2235200" cy="169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97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EE781C3-419C-46CD-AD1F-E60970EF6D39}"/>
              </a:ext>
            </a:extLst>
          </p:cNvPr>
          <p:cNvSpPr>
            <a:spLocks noGrp="1" noChangeArrowheads="1"/>
          </p:cNvSpPr>
          <p:nvPr>
            <p:ph type="title"/>
          </p:nvPr>
        </p:nvSpPr>
        <p:spPr/>
        <p:txBody>
          <a:bodyPr/>
          <a:lstStyle/>
          <a:p>
            <a:pPr eaLnBrk="1" hangingPunct="1"/>
            <a:r>
              <a:rPr lang="en-US" altLang="en-US" dirty="0"/>
              <a:t>A Good Start</a:t>
            </a:r>
          </a:p>
        </p:txBody>
      </p:sp>
      <p:sp>
        <p:nvSpPr>
          <p:cNvPr id="13315" name="Rectangle 3">
            <a:extLst>
              <a:ext uri="{FF2B5EF4-FFF2-40B4-BE49-F238E27FC236}">
                <a16:creationId xmlns:a16="http://schemas.microsoft.com/office/drawing/2014/main" id="{47F7051F-BD67-4A9B-950F-071F943F6953}"/>
              </a:ext>
            </a:extLst>
          </p:cNvPr>
          <p:cNvSpPr>
            <a:spLocks noGrp="1" noChangeArrowheads="1"/>
          </p:cNvSpPr>
          <p:nvPr>
            <p:ph type="body" idx="1"/>
          </p:nvPr>
        </p:nvSpPr>
        <p:spPr/>
        <p:txBody>
          <a:bodyPr/>
          <a:lstStyle/>
          <a:p>
            <a:pPr eaLnBrk="1" hangingPunct="1">
              <a:lnSpc>
                <a:spcPct val="90000"/>
              </a:lnSpc>
            </a:pPr>
            <a:r>
              <a:rPr lang="en-US" altLang="en-US" dirty="0"/>
              <a:t>We figured out that </a:t>
            </a:r>
            <a:r>
              <a:rPr lang="en-US" altLang="en-US" b="1" dirty="0"/>
              <a:t>Duck</a:t>
            </a:r>
            <a:r>
              <a:rPr lang="en-US" altLang="en-US" dirty="0"/>
              <a:t> is abstract, and it holds what is shared by all </a:t>
            </a:r>
            <a:r>
              <a:rPr lang="en-US" altLang="en-US" b="1" dirty="0"/>
              <a:t>Duck</a:t>
            </a:r>
            <a:r>
              <a:rPr lang="en-US" altLang="en-US" dirty="0"/>
              <a:t> types</a:t>
            </a:r>
          </a:p>
          <a:p>
            <a:pPr eaLnBrk="1" hangingPunct="1">
              <a:lnSpc>
                <a:spcPct val="90000"/>
              </a:lnSpc>
            </a:pPr>
            <a:r>
              <a:rPr lang="en-US" altLang="en-US" dirty="0"/>
              <a:t>We override what is </a:t>
            </a:r>
            <a:r>
              <a:rPr lang="en-US" altLang="en-US" i="1" dirty="0"/>
              <a:t>polymorphic</a:t>
            </a:r>
          </a:p>
          <a:p>
            <a:pPr eaLnBrk="1" hangingPunct="1">
              <a:lnSpc>
                <a:spcPct val="90000"/>
              </a:lnSpc>
            </a:pPr>
            <a:r>
              <a:rPr lang="en-US" altLang="en-US" dirty="0"/>
              <a:t>As we continue our analysis, we note that ducks must also </a:t>
            </a:r>
            <a:r>
              <a:rPr lang="en-US" altLang="en-US" i="1" dirty="0"/>
              <a:t>fly</a:t>
            </a:r>
          </a:p>
          <a:p>
            <a:pPr lvl="1" eaLnBrk="1" hangingPunct="1">
              <a:lnSpc>
                <a:spcPct val="90000"/>
              </a:lnSpc>
            </a:pPr>
            <a:r>
              <a:rPr lang="en-US" altLang="en-US" dirty="0"/>
              <a:t>It doesn’t matter that we didn’t think of that from the outset</a:t>
            </a:r>
          </a:p>
          <a:p>
            <a:pPr lvl="1" eaLnBrk="1" hangingPunct="1">
              <a:lnSpc>
                <a:spcPct val="90000"/>
              </a:lnSpc>
            </a:pPr>
            <a:r>
              <a:rPr lang="en-US" altLang="en-US" dirty="0"/>
              <a:t>We must continually </a:t>
            </a:r>
            <a:r>
              <a:rPr lang="en-US" altLang="en-US" i="1" dirty="0"/>
              <a:t>adapt</a:t>
            </a:r>
            <a:r>
              <a:rPr lang="en-US" altLang="en-US" dirty="0"/>
              <a:t> our design</a:t>
            </a:r>
          </a:p>
        </p:txBody>
      </p:sp>
    </p:spTree>
    <p:extLst>
      <p:ext uri="{BB962C8B-B14F-4D97-AF65-F5344CB8AC3E}">
        <p14:creationId xmlns:p14="http://schemas.microsoft.com/office/powerpoint/2010/main" val="4265828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1" end="1"/>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33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3315">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B5D177BE-02A9-4F5E-A0F7-FC57E4BB8704}"/>
              </a:ext>
            </a:extLst>
          </p:cNvPr>
          <p:cNvSpPr>
            <a:spLocks noGrp="1"/>
          </p:cNvSpPr>
          <p:nvPr>
            <p:ph type="title"/>
          </p:nvPr>
        </p:nvSpPr>
        <p:spPr>
          <a:xfrm>
            <a:off x="1905000" y="304800"/>
            <a:ext cx="4602956" cy="591741"/>
          </a:xfrm>
        </p:spPr>
        <p:txBody>
          <a:bodyPr>
            <a:normAutofit fontScale="90000"/>
          </a:bodyPr>
          <a:lstStyle/>
          <a:p>
            <a:r>
              <a:rPr lang="en-US" altLang="en-US" dirty="0"/>
              <a:t>My Background</a:t>
            </a:r>
          </a:p>
        </p:txBody>
      </p:sp>
      <p:sp>
        <p:nvSpPr>
          <p:cNvPr id="25603" name="Content Placeholder 2">
            <a:extLst>
              <a:ext uri="{FF2B5EF4-FFF2-40B4-BE49-F238E27FC236}">
                <a16:creationId xmlns:a16="http://schemas.microsoft.com/office/drawing/2014/main" id="{8FC837C7-8FB2-4C42-9A5D-C10810FD230B}"/>
              </a:ext>
            </a:extLst>
          </p:cNvPr>
          <p:cNvSpPr>
            <a:spLocks noGrp="1"/>
          </p:cNvSpPr>
          <p:nvPr>
            <p:ph sz="half" idx="1"/>
          </p:nvPr>
        </p:nvSpPr>
        <p:spPr>
          <a:xfrm>
            <a:off x="1371600" y="1371600"/>
            <a:ext cx="5867399" cy="4800600"/>
          </a:xfrm>
        </p:spPr>
        <p:txBody>
          <a:bodyPr>
            <a:normAutofit/>
          </a:bodyPr>
          <a:lstStyle/>
          <a:p>
            <a:pPr>
              <a:defRPr/>
            </a:pPr>
            <a:r>
              <a:rPr lang="en-US" sz="2400" dirty="0"/>
              <a:t>25 years in Software/High Tech Industry</a:t>
            </a:r>
          </a:p>
          <a:p>
            <a:pPr lvl="2">
              <a:defRPr/>
            </a:pPr>
            <a:r>
              <a:rPr lang="en-US" sz="2400" dirty="0"/>
              <a:t>Hiring Manager</a:t>
            </a:r>
          </a:p>
          <a:p>
            <a:pPr lvl="2">
              <a:defRPr/>
            </a:pPr>
            <a:r>
              <a:rPr lang="en-US" sz="2400" dirty="0"/>
              <a:t>Start up &amp; Turn around experience</a:t>
            </a:r>
          </a:p>
          <a:p>
            <a:pPr>
              <a:defRPr/>
            </a:pPr>
            <a:endParaRPr lang="en-US" sz="2400" dirty="0"/>
          </a:p>
          <a:p>
            <a:pPr>
              <a:defRPr/>
            </a:pPr>
            <a:r>
              <a:rPr lang="en-US" sz="2400" dirty="0"/>
              <a:t>15 years Technical Management </a:t>
            </a:r>
          </a:p>
          <a:p>
            <a:pPr>
              <a:defRPr/>
            </a:pPr>
            <a:r>
              <a:rPr lang="en-US" sz="2400" dirty="0"/>
              <a:t>8 years  post-secondary Teaching </a:t>
            </a:r>
          </a:p>
          <a:p>
            <a:pPr lvl="1">
              <a:defRPr/>
            </a:pPr>
            <a:r>
              <a:rPr lang="en-US" sz="2400" dirty="0"/>
              <a:t>Computer Science Faculty</a:t>
            </a:r>
          </a:p>
          <a:p>
            <a:pPr marL="195560" lvl="1" indent="0">
              <a:buNone/>
              <a:defRPr/>
            </a:pPr>
            <a:endParaRPr lang="en-US" dirty="0"/>
          </a:p>
        </p:txBody>
      </p:sp>
    </p:spTree>
    <p:extLst>
      <p:ext uri="{BB962C8B-B14F-4D97-AF65-F5344CB8AC3E}">
        <p14:creationId xmlns:p14="http://schemas.microsoft.com/office/powerpoint/2010/main" val="8361532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7190A64-9192-4E99-AA80-A1FF0419A4A4}"/>
              </a:ext>
            </a:extLst>
          </p:cNvPr>
          <p:cNvSpPr>
            <a:spLocks noGrp="1" noChangeArrowheads="1"/>
          </p:cNvSpPr>
          <p:nvPr>
            <p:ph type="title"/>
          </p:nvPr>
        </p:nvSpPr>
        <p:spPr/>
        <p:txBody>
          <a:bodyPr/>
          <a:lstStyle/>
          <a:p>
            <a:pPr eaLnBrk="1" hangingPunct="1"/>
            <a:r>
              <a:rPr lang="en-US" altLang="en-US" dirty="0"/>
              <a:t>Feature Request</a:t>
            </a:r>
          </a:p>
        </p:txBody>
      </p:sp>
      <p:sp>
        <p:nvSpPr>
          <p:cNvPr id="13315" name="Rectangle 3">
            <a:extLst>
              <a:ext uri="{FF2B5EF4-FFF2-40B4-BE49-F238E27FC236}">
                <a16:creationId xmlns:a16="http://schemas.microsoft.com/office/drawing/2014/main" id="{249032A1-7EF4-4FAF-BC57-12018768A0D3}"/>
              </a:ext>
            </a:extLst>
          </p:cNvPr>
          <p:cNvSpPr>
            <a:spLocks noGrp="1" noChangeArrowheads="1"/>
          </p:cNvSpPr>
          <p:nvPr>
            <p:ph type="body" idx="1"/>
          </p:nvPr>
        </p:nvSpPr>
        <p:spPr/>
        <p:txBody>
          <a:bodyPr/>
          <a:lstStyle/>
          <a:p>
            <a:pPr eaLnBrk="1" hangingPunct="1"/>
            <a:r>
              <a:rPr lang="en-US" altLang="en-US" dirty="0"/>
              <a:t>We now need to support Rubber Ducks</a:t>
            </a:r>
          </a:p>
          <a:p>
            <a:pPr eaLnBrk="1" hangingPunct="1"/>
            <a:r>
              <a:rPr lang="en-US" altLang="en-US" dirty="0"/>
              <a:t>They squeak instead of quack</a:t>
            </a:r>
          </a:p>
          <a:p>
            <a:pPr lvl="1" eaLnBrk="1" hangingPunct="1"/>
            <a:r>
              <a:rPr lang="en-US" altLang="en-US" dirty="0"/>
              <a:t>No problem, we’ll override quack( )</a:t>
            </a:r>
          </a:p>
          <a:p>
            <a:pPr eaLnBrk="1" hangingPunct="1"/>
            <a:r>
              <a:rPr lang="en-US" altLang="en-US" dirty="0"/>
              <a:t>So, we add this class…</a:t>
            </a:r>
          </a:p>
        </p:txBody>
      </p:sp>
      <p:pic>
        <p:nvPicPr>
          <p:cNvPr id="13316" name="Picture 4">
            <a:extLst>
              <a:ext uri="{FF2B5EF4-FFF2-40B4-BE49-F238E27FC236}">
                <a16:creationId xmlns:a16="http://schemas.microsoft.com/office/drawing/2014/main" id="{8B80C0F5-87EE-45AA-9077-C41D18C5F4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3983038"/>
            <a:ext cx="26003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781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Example: Duck Simulator</a:t>
            </a:r>
          </a:p>
        </p:txBody>
      </p:sp>
      <p:pic>
        <p:nvPicPr>
          <p:cNvPr id="5" name="Picture 4">
            <a:extLst>
              <a:ext uri="{FF2B5EF4-FFF2-40B4-BE49-F238E27FC236}">
                <a16:creationId xmlns:a16="http://schemas.microsoft.com/office/drawing/2014/main" id="{77FA545B-66F4-4885-96E7-34F965365D11}"/>
              </a:ext>
            </a:extLst>
          </p:cNvPr>
          <p:cNvPicPr>
            <a:picLocks noChangeAspect="1"/>
          </p:cNvPicPr>
          <p:nvPr/>
        </p:nvPicPr>
        <p:blipFill>
          <a:blip r:embed="rId3"/>
          <a:stretch>
            <a:fillRect/>
          </a:stretch>
        </p:blipFill>
        <p:spPr>
          <a:xfrm>
            <a:off x="1828800" y="3103599"/>
            <a:ext cx="3795714" cy="2507730"/>
          </a:xfrm>
          <a:prstGeom prst="rect">
            <a:avLst/>
          </a:prstGeom>
        </p:spPr>
      </p:pic>
      <p:pic>
        <p:nvPicPr>
          <p:cNvPr id="8" name="Picture 7">
            <a:extLst>
              <a:ext uri="{FF2B5EF4-FFF2-40B4-BE49-F238E27FC236}">
                <a16:creationId xmlns:a16="http://schemas.microsoft.com/office/drawing/2014/main" id="{8C87FCD3-440A-4BF6-A10A-221A16EAA401}"/>
              </a:ext>
            </a:extLst>
          </p:cNvPr>
          <p:cNvPicPr>
            <a:picLocks noChangeAspect="1"/>
          </p:cNvPicPr>
          <p:nvPr/>
        </p:nvPicPr>
        <p:blipFill>
          <a:blip r:embed="rId4"/>
          <a:stretch>
            <a:fillRect/>
          </a:stretch>
        </p:blipFill>
        <p:spPr>
          <a:xfrm>
            <a:off x="3505200" y="1712949"/>
            <a:ext cx="1571625" cy="1390650"/>
          </a:xfrm>
          <a:prstGeom prst="rect">
            <a:avLst/>
          </a:prstGeom>
        </p:spPr>
      </p:pic>
      <p:pic>
        <p:nvPicPr>
          <p:cNvPr id="9" name="Picture 8">
            <a:extLst>
              <a:ext uri="{FF2B5EF4-FFF2-40B4-BE49-F238E27FC236}">
                <a16:creationId xmlns:a16="http://schemas.microsoft.com/office/drawing/2014/main" id="{BF2F4232-227B-441F-8C62-180F95C12131}"/>
              </a:ext>
            </a:extLst>
          </p:cNvPr>
          <p:cNvPicPr>
            <a:picLocks noChangeAspect="1"/>
          </p:cNvPicPr>
          <p:nvPr/>
        </p:nvPicPr>
        <p:blipFill>
          <a:blip r:embed="rId5"/>
          <a:stretch>
            <a:fillRect/>
          </a:stretch>
        </p:blipFill>
        <p:spPr>
          <a:xfrm>
            <a:off x="5181601" y="4038600"/>
            <a:ext cx="1407694" cy="1450094"/>
          </a:xfrm>
          <a:prstGeom prst="rect">
            <a:avLst/>
          </a:prstGeom>
        </p:spPr>
      </p:pic>
      <p:pic>
        <p:nvPicPr>
          <p:cNvPr id="10" name="Picture 9">
            <a:extLst>
              <a:ext uri="{FF2B5EF4-FFF2-40B4-BE49-F238E27FC236}">
                <a16:creationId xmlns:a16="http://schemas.microsoft.com/office/drawing/2014/main" id="{C0D08FC3-0660-4575-B09A-298B7FCB40BE}"/>
              </a:ext>
            </a:extLst>
          </p:cNvPr>
          <p:cNvPicPr>
            <a:picLocks noChangeAspect="1"/>
          </p:cNvPicPr>
          <p:nvPr/>
        </p:nvPicPr>
        <p:blipFill>
          <a:blip r:embed="rId6"/>
          <a:stretch>
            <a:fillRect/>
          </a:stretch>
        </p:blipFill>
        <p:spPr>
          <a:xfrm>
            <a:off x="4958037" y="3151612"/>
            <a:ext cx="1148868" cy="838976"/>
          </a:xfrm>
          <a:prstGeom prst="rect">
            <a:avLst/>
          </a:prstGeom>
        </p:spPr>
      </p:pic>
      <p:pic>
        <p:nvPicPr>
          <p:cNvPr id="12" name="Picture 11">
            <a:extLst>
              <a:ext uri="{FF2B5EF4-FFF2-40B4-BE49-F238E27FC236}">
                <a16:creationId xmlns:a16="http://schemas.microsoft.com/office/drawing/2014/main" id="{01ABF0BE-143F-4BA1-8A95-261C6D60B926}"/>
              </a:ext>
            </a:extLst>
          </p:cNvPr>
          <p:cNvPicPr>
            <a:picLocks noChangeAspect="1"/>
          </p:cNvPicPr>
          <p:nvPr/>
        </p:nvPicPr>
        <p:blipFill>
          <a:blip r:embed="rId7"/>
          <a:stretch>
            <a:fillRect/>
          </a:stretch>
        </p:blipFill>
        <p:spPr>
          <a:xfrm>
            <a:off x="5428400" y="4763647"/>
            <a:ext cx="847725" cy="219075"/>
          </a:xfrm>
          <a:prstGeom prst="rect">
            <a:avLst/>
          </a:prstGeom>
        </p:spPr>
      </p:pic>
    </p:spTree>
    <p:extLst>
      <p:ext uri="{BB962C8B-B14F-4D97-AF65-F5344CB8AC3E}">
        <p14:creationId xmlns:p14="http://schemas.microsoft.com/office/powerpoint/2010/main" val="17232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Add flying</a:t>
            </a:r>
          </a:p>
        </p:txBody>
      </p:sp>
      <p:pic>
        <p:nvPicPr>
          <p:cNvPr id="8" name="Content Placeholder 7">
            <a:extLst>
              <a:ext uri="{FF2B5EF4-FFF2-40B4-BE49-F238E27FC236}">
                <a16:creationId xmlns:a16="http://schemas.microsoft.com/office/drawing/2014/main" id="{C3867909-8F33-49AE-A362-B8DA509BE107}"/>
              </a:ext>
            </a:extLst>
          </p:cNvPr>
          <p:cNvPicPr>
            <a:picLocks noGrp="1" noChangeAspect="1"/>
          </p:cNvPicPr>
          <p:nvPr>
            <p:ph sz="quarter" idx="1"/>
          </p:nvPr>
        </p:nvPicPr>
        <p:blipFill>
          <a:blip r:embed="rId3"/>
          <a:stretch>
            <a:fillRect/>
          </a:stretch>
        </p:blipFill>
        <p:spPr>
          <a:xfrm>
            <a:off x="1990314" y="1600200"/>
            <a:ext cx="5468171" cy="4419600"/>
          </a:xfrm>
          <a:prstGeom prst="rect">
            <a:avLst/>
          </a:prstGeom>
        </p:spPr>
      </p:pic>
      <p:pic>
        <p:nvPicPr>
          <p:cNvPr id="9" name="Picture 8">
            <a:extLst>
              <a:ext uri="{FF2B5EF4-FFF2-40B4-BE49-F238E27FC236}">
                <a16:creationId xmlns:a16="http://schemas.microsoft.com/office/drawing/2014/main" id="{36051D5F-B991-4E01-9AA4-F6A3D32826CF}"/>
              </a:ext>
            </a:extLst>
          </p:cNvPr>
          <p:cNvPicPr>
            <a:picLocks noChangeAspect="1"/>
          </p:cNvPicPr>
          <p:nvPr/>
        </p:nvPicPr>
        <p:blipFill>
          <a:blip r:embed="rId4"/>
          <a:stretch>
            <a:fillRect/>
          </a:stretch>
        </p:blipFill>
        <p:spPr>
          <a:xfrm>
            <a:off x="7086601" y="4343400"/>
            <a:ext cx="1474284" cy="1447800"/>
          </a:xfrm>
          <a:prstGeom prst="rect">
            <a:avLst/>
          </a:prstGeom>
        </p:spPr>
      </p:pic>
      <p:cxnSp>
        <p:nvCxnSpPr>
          <p:cNvPr id="11" name="Straight Arrow Connector 10">
            <a:extLst>
              <a:ext uri="{FF2B5EF4-FFF2-40B4-BE49-F238E27FC236}">
                <a16:creationId xmlns:a16="http://schemas.microsoft.com/office/drawing/2014/main" id="{49E0C4F5-CF67-4B6B-9C62-3B4667E8009E}"/>
              </a:ext>
            </a:extLst>
          </p:cNvPr>
          <p:cNvCxnSpPr>
            <a:cxnSpLocks/>
          </p:cNvCxnSpPr>
          <p:nvPr/>
        </p:nvCxnSpPr>
        <p:spPr>
          <a:xfrm flipH="1" flipV="1">
            <a:off x="5410200" y="3276600"/>
            <a:ext cx="2048286" cy="1066800"/>
          </a:xfrm>
          <a:prstGeom prst="straightConnector1">
            <a:avLst/>
          </a:prstGeom>
          <a:ln w="158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4534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A8F2E2E-11BC-4E18-8C89-E6897F7DFEFB}"/>
              </a:ext>
            </a:extLst>
          </p:cNvPr>
          <p:cNvSpPr>
            <a:spLocks noGrp="1" noChangeArrowheads="1"/>
          </p:cNvSpPr>
          <p:nvPr>
            <p:ph type="title"/>
          </p:nvPr>
        </p:nvSpPr>
        <p:spPr/>
        <p:txBody>
          <a:bodyPr/>
          <a:lstStyle/>
          <a:p>
            <a:pPr eaLnBrk="1" hangingPunct="1"/>
            <a:r>
              <a:rPr lang="en-US" altLang="en-US"/>
              <a:t>How Are We Doing?</a:t>
            </a:r>
          </a:p>
        </p:txBody>
      </p:sp>
      <p:sp>
        <p:nvSpPr>
          <p:cNvPr id="22531" name="Rectangle 3">
            <a:extLst>
              <a:ext uri="{FF2B5EF4-FFF2-40B4-BE49-F238E27FC236}">
                <a16:creationId xmlns:a16="http://schemas.microsoft.com/office/drawing/2014/main" id="{003DDD3D-EAE6-4F92-8B4B-5955C1B074C2}"/>
              </a:ext>
            </a:extLst>
          </p:cNvPr>
          <p:cNvSpPr>
            <a:spLocks noGrp="1" noChangeArrowheads="1"/>
          </p:cNvSpPr>
          <p:nvPr>
            <p:ph type="body" idx="1"/>
          </p:nvPr>
        </p:nvSpPr>
        <p:spPr>
          <a:xfrm>
            <a:off x="457200" y="1981200"/>
            <a:ext cx="8229600" cy="4267200"/>
          </a:xfrm>
        </p:spPr>
        <p:txBody>
          <a:bodyPr/>
          <a:lstStyle/>
          <a:p>
            <a:pPr eaLnBrk="1" hangingPunct="1"/>
            <a:r>
              <a:rPr lang="en-US" altLang="en-US"/>
              <a:t>Rubber Ducks don’t fly!</a:t>
            </a:r>
          </a:p>
          <a:p>
            <a:pPr eaLnBrk="1" hangingPunct="1"/>
            <a:r>
              <a:rPr lang="en-US" altLang="en-US"/>
              <a:t>How are we going to correctly fit Rubber Ducks into the hierarchy?</a:t>
            </a:r>
          </a:p>
          <a:p>
            <a:pPr eaLnBrk="1" hangingPunct="1"/>
            <a:r>
              <a:rPr lang="en-US" altLang="en-US"/>
              <a:t>We could override </a:t>
            </a:r>
            <a:r>
              <a:rPr lang="en-US" altLang="en-US" b="1"/>
              <a:t>RubberDuck.fly( )</a:t>
            </a:r>
            <a:r>
              <a:rPr lang="en-US" altLang="en-US"/>
              <a:t> to do nothing</a:t>
            </a:r>
          </a:p>
        </p:txBody>
      </p:sp>
      <p:pic>
        <p:nvPicPr>
          <p:cNvPr id="16388" name="Picture 4">
            <a:extLst>
              <a:ext uri="{FF2B5EF4-FFF2-40B4-BE49-F238E27FC236}">
                <a16:creationId xmlns:a16="http://schemas.microsoft.com/office/drawing/2014/main" id="{E5E16CEF-9F13-43A0-95D8-F0EE59400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850" y="4267200"/>
            <a:ext cx="2805113"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1914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AAABF8A1-DC37-4F9E-A027-BAED41CB8C07}"/>
              </a:ext>
            </a:extLst>
          </p:cNvPr>
          <p:cNvSpPr>
            <a:spLocks noGrp="1" noChangeArrowheads="1"/>
          </p:cNvSpPr>
          <p:nvPr>
            <p:ph type="title"/>
          </p:nvPr>
        </p:nvSpPr>
        <p:spPr/>
        <p:txBody>
          <a:bodyPr/>
          <a:lstStyle/>
          <a:p>
            <a:r>
              <a:rPr lang="en-US" altLang="en-US"/>
              <a:t>Evaluating the Design</a:t>
            </a:r>
          </a:p>
        </p:txBody>
      </p:sp>
      <p:sp>
        <p:nvSpPr>
          <p:cNvPr id="3" name="Content Placeholder 2">
            <a:extLst>
              <a:ext uri="{FF2B5EF4-FFF2-40B4-BE49-F238E27FC236}">
                <a16:creationId xmlns:a16="http://schemas.microsoft.com/office/drawing/2014/main" id="{B5F6CF6A-B77C-47D3-9FB1-5BE4E911ED94}"/>
              </a:ext>
            </a:extLst>
          </p:cNvPr>
          <p:cNvSpPr>
            <a:spLocks noGrp="1" noChangeArrowheads="1"/>
          </p:cNvSpPr>
          <p:nvPr>
            <p:ph idx="1"/>
          </p:nvPr>
        </p:nvSpPr>
        <p:spPr/>
        <p:txBody>
          <a:bodyPr/>
          <a:lstStyle/>
          <a:p>
            <a:r>
              <a:rPr lang="en-US" altLang="en-US" dirty="0"/>
              <a:t>Advantages:</a:t>
            </a:r>
          </a:p>
          <a:p>
            <a:pPr lvl="1"/>
            <a:r>
              <a:rPr lang="en-US" altLang="en-US" dirty="0"/>
              <a:t>Easy to do!</a:t>
            </a:r>
          </a:p>
          <a:p>
            <a:pPr lvl="1"/>
            <a:r>
              <a:rPr lang="en-US" altLang="en-US" dirty="0"/>
              <a:t>Didn’t have to change the base class!</a:t>
            </a:r>
          </a:p>
          <a:p>
            <a:r>
              <a:rPr lang="en-US" altLang="en-US" dirty="0"/>
              <a:t>Disadvantages?</a:t>
            </a:r>
          </a:p>
          <a:p>
            <a:pPr lvl="1"/>
            <a:r>
              <a:rPr lang="en-US" altLang="en-US" dirty="0"/>
              <a:t>Reading the code: opportunity for confusion</a:t>
            </a:r>
          </a:p>
          <a:p>
            <a:pPr lvl="1"/>
            <a:r>
              <a:rPr lang="en-US" altLang="en-US" dirty="0"/>
              <a:t>(It violates a programming principle we will learn later)</a:t>
            </a:r>
          </a:p>
        </p:txBody>
      </p:sp>
    </p:spTree>
    <p:extLst>
      <p:ext uri="{BB962C8B-B14F-4D97-AF65-F5344CB8AC3E}">
        <p14:creationId xmlns:p14="http://schemas.microsoft.com/office/powerpoint/2010/main" val="246572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Problems with Our Design</a:t>
            </a:r>
          </a:p>
        </p:txBody>
      </p:sp>
      <p:sp>
        <p:nvSpPr>
          <p:cNvPr id="3" name="Content Placeholder 2">
            <a:extLst>
              <a:ext uri="{FF2B5EF4-FFF2-40B4-BE49-F238E27FC236}">
                <a16:creationId xmlns:a16="http://schemas.microsoft.com/office/drawing/2014/main" id="{826E1DDB-749C-4D44-9347-2A8D88E39115}"/>
              </a:ext>
            </a:extLst>
          </p:cNvPr>
          <p:cNvSpPr>
            <a:spLocks noGrp="1"/>
          </p:cNvSpPr>
          <p:nvPr>
            <p:ph sz="quarter" idx="1"/>
          </p:nvPr>
        </p:nvSpPr>
        <p:spPr>
          <a:xfrm>
            <a:off x="228600" y="1524000"/>
            <a:ext cx="8305800" cy="4495800"/>
          </a:xfrm>
        </p:spPr>
        <p:txBody>
          <a:bodyPr>
            <a:normAutofit/>
          </a:bodyPr>
          <a:lstStyle/>
          <a:p>
            <a:r>
              <a:rPr lang="en-US" sz="2800" dirty="0"/>
              <a:t>Not getting a good reuse benefit from classes</a:t>
            </a:r>
          </a:p>
          <a:p>
            <a:r>
              <a:rPr lang="en-US" sz="2800" dirty="0"/>
              <a:t>Getting a little messy and Kludgy (code stink)</a:t>
            </a:r>
          </a:p>
          <a:p>
            <a:r>
              <a:rPr lang="en-US" sz="2800" dirty="0"/>
              <a:t>Code duplication across classes</a:t>
            </a:r>
          </a:p>
          <a:p>
            <a:r>
              <a:rPr lang="en-US" sz="2800" dirty="0"/>
              <a:t>Hard to gain knowledge of all the ducks (from abstract class)</a:t>
            </a:r>
          </a:p>
          <a:p>
            <a:r>
              <a:rPr lang="en-US" sz="2800" dirty="0"/>
              <a:t>Change in Super Class can have side affects on subclasses (fly)</a:t>
            </a:r>
          </a:p>
          <a:p>
            <a:r>
              <a:rPr lang="en-US" sz="2800" dirty="0"/>
              <a:t>Runtime Behaviors changes are difficult</a:t>
            </a:r>
          </a:p>
        </p:txBody>
      </p:sp>
    </p:spTree>
    <p:extLst>
      <p:ext uri="{BB962C8B-B14F-4D97-AF65-F5344CB8AC3E}">
        <p14:creationId xmlns:p14="http://schemas.microsoft.com/office/powerpoint/2010/main" val="153916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CD6047E-1667-4005-BB1A-09239030191F}"/>
              </a:ext>
            </a:extLst>
          </p:cNvPr>
          <p:cNvSpPr>
            <a:spLocks noGrp="1" noChangeArrowheads="1"/>
          </p:cNvSpPr>
          <p:nvPr>
            <p:ph type="title"/>
          </p:nvPr>
        </p:nvSpPr>
        <p:spPr/>
        <p:txBody>
          <a:bodyPr/>
          <a:lstStyle/>
          <a:p>
            <a:pPr eaLnBrk="1" hangingPunct="1"/>
            <a:r>
              <a:rPr lang="en-US" altLang="en-US"/>
              <a:t>Remember: “Embrace Change”</a:t>
            </a:r>
          </a:p>
        </p:txBody>
      </p:sp>
      <p:sp>
        <p:nvSpPr>
          <p:cNvPr id="23555" name="Rectangle 3">
            <a:extLst>
              <a:ext uri="{FF2B5EF4-FFF2-40B4-BE49-F238E27FC236}">
                <a16:creationId xmlns:a16="http://schemas.microsoft.com/office/drawing/2014/main" id="{97FCABD5-4EEE-4B38-A9AB-2F6D5EFC4988}"/>
              </a:ext>
            </a:extLst>
          </p:cNvPr>
          <p:cNvSpPr>
            <a:spLocks noGrp="1" noChangeArrowheads="1"/>
          </p:cNvSpPr>
          <p:nvPr>
            <p:ph type="body" idx="1"/>
          </p:nvPr>
        </p:nvSpPr>
        <p:spPr/>
        <p:txBody>
          <a:bodyPr/>
          <a:lstStyle/>
          <a:p>
            <a:pPr eaLnBrk="1" hangingPunct="1">
              <a:lnSpc>
                <a:spcPct val="90000"/>
              </a:lnSpc>
            </a:pPr>
            <a:r>
              <a:rPr lang="en-US" altLang="en-US" dirty="0"/>
              <a:t>Adding no-op methods </a:t>
            </a:r>
            <a:r>
              <a:rPr lang="en-US" altLang="en-US" i="1" dirty="0"/>
              <a:t>ad nauseum</a:t>
            </a:r>
            <a:r>
              <a:rPr lang="en-US" altLang="en-US" dirty="0"/>
              <a:t> for new classes doesn’t feel quite right, or does it?</a:t>
            </a:r>
          </a:p>
          <a:p>
            <a:pPr eaLnBrk="1" hangingPunct="1">
              <a:lnSpc>
                <a:spcPct val="90000"/>
              </a:lnSpc>
            </a:pPr>
            <a:r>
              <a:rPr lang="en-US" altLang="en-US" dirty="0"/>
              <a:t>What happens when we add </a:t>
            </a:r>
            <a:r>
              <a:rPr lang="en-US" altLang="en-US" b="1" dirty="0" err="1"/>
              <a:t>DecoyDuck</a:t>
            </a:r>
            <a:endParaRPr lang="en-US" altLang="en-US" b="1" dirty="0"/>
          </a:p>
          <a:p>
            <a:pPr lvl="1" eaLnBrk="1" hangingPunct="1">
              <a:lnSpc>
                <a:spcPct val="90000"/>
              </a:lnSpc>
            </a:pPr>
            <a:r>
              <a:rPr lang="en-US" altLang="en-US" dirty="0"/>
              <a:t>Which neither flies nor quacks</a:t>
            </a:r>
          </a:p>
          <a:p>
            <a:pPr eaLnBrk="1" hangingPunct="1">
              <a:lnSpc>
                <a:spcPct val="90000"/>
              </a:lnSpc>
            </a:pPr>
            <a:r>
              <a:rPr lang="en-US" altLang="en-US" dirty="0"/>
              <a:t>We get operation “holes” in our hierarchy</a:t>
            </a:r>
          </a:p>
          <a:p>
            <a:pPr lvl="1" eaLnBrk="1" hangingPunct="1">
              <a:lnSpc>
                <a:spcPct val="90000"/>
              </a:lnSpc>
            </a:pPr>
            <a:r>
              <a:rPr lang="en-US" altLang="en-US" dirty="0"/>
              <a:t>Which is a form of code duplication (violates </a:t>
            </a:r>
            <a:r>
              <a:rPr lang="en-US" altLang="en-US" b="1" dirty="0"/>
              <a:t>DRY</a:t>
            </a:r>
            <a:r>
              <a:rPr lang="en-US" altLang="en-US" dirty="0"/>
              <a:t>)</a:t>
            </a:r>
          </a:p>
        </p:txBody>
      </p:sp>
    </p:spTree>
    <p:extLst>
      <p:ext uri="{BB962C8B-B14F-4D97-AF65-F5344CB8AC3E}">
        <p14:creationId xmlns:p14="http://schemas.microsoft.com/office/powerpoint/2010/main" val="2843786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F7544DD-6F96-4B12-92DB-E44BB9646B27}"/>
              </a:ext>
            </a:extLst>
          </p:cNvPr>
          <p:cNvSpPr>
            <a:spLocks noGrp="1" noChangeArrowheads="1"/>
          </p:cNvSpPr>
          <p:nvPr>
            <p:ph type="title"/>
          </p:nvPr>
        </p:nvSpPr>
        <p:spPr/>
        <p:txBody>
          <a:bodyPr/>
          <a:lstStyle/>
          <a:p>
            <a:pPr eaLnBrk="1" hangingPunct="1"/>
            <a:r>
              <a:rPr lang="en-US" altLang="en-US"/>
              <a:t>Inheritance is not The Answer</a:t>
            </a:r>
          </a:p>
        </p:txBody>
      </p:sp>
      <p:sp>
        <p:nvSpPr>
          <p:cNvPr id="24579" name="Rectangle 3">
            <a:extLst>
              <a:ext uri="{FF2B5EF4-FFF2-40B4-BE49-F238E27FC236}">
                <a16:creationId xmlns:a16="http://schemas.microsoft.com/office/drawing/2014/main" id="{F216CC24-AC70-4CCA-9E7C-8842B3481CCB}"/>
              </a:ext>
            </a:extLst>
          </p:cNvPr>
          <p:cNvSpPr>
            <a:spLocks noGrp="1" noChangeArrowheads="1"/>
          </p:cNvSpPr>
          <p:nvPr>
            <p:ph type="body" idx="1"/>
          </p:nvPr>
        </p:nvSpPr>
        <p:spPr/>
        <p:txBody>
          <a:bodyPr/>
          <a:lstStyle/>
          <a:p>
            <a:pPr eaLnBrk="1" hangingPunct="1">
              <a:lnSpc>
                <a:spcPct val="90000"/>
              </a:lnSpc>
            </a:pPr>
            <a:r>
              <a:rPr lang="en-US" altLang="en-US"/>
              <a:t>Not everything we’ve put in the Duck class should be inherited</a:t>
            </a:r>
          </a:p>
          <a:p>
            <a:pPr lvl="1" eaLnBrk="1" hangingPunct="1">
              <a:lnSpc>
                <a:spcPct val="90000"/>
              </a:lnSpc>
            </a:pPr>
            <a:r>
              <a:rPr lang="en-US" altLang="en-US"/>
              <a:t>Some ducks don’t fly, etc.</a:t>
            </a:r>
          </a:p>
          <a:p>
            <a:pPr eaLnBrk="1" hangingPunct="1">
              <a:lnSpc>
                <a:spcPct val="90000"/>
              </a:lnSpc>
            </a:pPr>
            <a:r>
              <a:rPr lang="en-US" altLang="en-US"/>
              <a:t>Inheritance is specified </a:t>
            </a:r>
            <a:r>
              <a:rPr lang="en-US" altLang="en-US" i="1"/>
              <a:t>statically</a:t>
            </a:r>
            <a:r>
              <a:rPr lang="en-US" altLang="en-US"/>
              <a:t> (before runtime)</a:t>
            </a:r>
          </a:p>
          <a:p>
            <a:pPr lvl="1" eaLnBrk="1" hangingPunct="1">
              <a:lnSpc>
                <a:spcPct val="90000"/>
              </a:lnSpc>
            </a:pPr>
            <a:r>
              <a:rPr lang="en-US" altLang="en-US"/>
              <a:t>It is too rigid to easily accommodate change like this</a:t>
            </a:r>
          </a:p>
          <a:p>
            <a:pPr lvl="1" eaLnBrk="1" hangingPunct="1">
              <a:lnSpc>
                <a:spcPct val="90000"/>
              </a:lnSpc>
            </a:pPr>
            <a:r>
              <a:rPr lang="en-US" altLang="en-US"/>
              <a:t>We must change </a:t>
            </a:r>
            <a:r>
              <a:rPr lang="en-US" altLang="en-US" i="1"/>
              <a:t>code</a:t>
            </a:r>
          </a:p>
        </p:txBody>
      </p:sp>
    </p:spTree>
    <p:extLst>
      <p:ext uri="{BB962C8B-B14F-4D97-AF65-F5344CB8AC3E}">
        <p14:creationId xmlns:p14="http://schemas.microsoft.com/office/powerpoint/2010/main" val="2569780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195462-25A5-44DC-8776-A8A4757A5481}"/>
              </a:ext>
            </a:extLst>
          </p:cNvPr>
          <p:cNvSpPr>
            <a:spLocks noGrp="1" noChangeArrowheads="1"/>
          </p:cNvSpPr>
          <p:nvPr>
            <p:ph type="title"/>
          </p:nvPr>
        </p:nvSpPr>
        <p:spPr>
          <a:xfrm>
            <a:off x="609600" y="-238351"/>
            <a:ext cx="7772400" cy="1143000"/>
          </a:xfrm>
        </p:spPr>
        <p:txBody>
          <a:bodyPr/>
          <a:lstStyle/>
          <a:p>
            <a:pPr eaLnBrk="1" hangingPunct="1"/>
            <a:r>
              <a:rPr lang="en-US" altLang="en-US" dirty="0"/>
              <a:t>Insight</a:t>
            </a:r>
          </a:p>
        </p:txBody>
      </p:sp>
      <p:sp>
        <p:nvSpPr>
          <p:cNvPr id="19459" name="Rectangle 3">
            <a:extLst>
              <a:ext uri="{FF2B5EF4-FFF2-40B4-BE49-F238E27FC236}">
                <a16:creationId xmlns:a16="http://schemas.microsoft.com/office/drawing/2014/main" id="{BC045B97-1FBF-474D-BA21-906E40EC2B05}"/>
              </a:ext>
            </a:extLst>
          </p:cNvPr>
          <p:cNvSpPr>
            <a:spLocks noGrp="1" noChangeArrowheads="1"/>
          </p:cNvSpPr>
          <p:nvPr>
            <p:ph type="body" idx="1"/>
          </p:nvPr>
        </p:nvSpPr>
        <p:spPr/>
        <p:txBody>
          <a:bodyPr/>
          <a:lstStyle/>
          <a:p>
            <a:pPr eaLnBrk="1" hangingPunct="1"/>
            <a:r>
              <a:rPr lang="en-US" altLang="en-US" dirty="0"/>
              <a:t>Encapsulate what varies and separate it from the rest of your code</a:t>
            </a:r>
          </a:p>
          <a:p>
            <a:pPr lvl="1" eaLnBrk="1" hangingPunct="1"/>
            <a:r>
              <a:rPr lang="en-US" altLang="en-US" dirty="0"/>
              <a:t>Reduces coupling among classes</a:t>
            </a:r>
          </a:p>
          <a:p>
            <a:pPr lvl="1" eaLnBrk="1" hangingPunct="1"/>
            <a:r>
              <a:rPr lang="en-US" altLang="en-US" dirty="0"/>
              <a:t>Reduces chances of duplicating code later on</a:t>
            </a:r>
          </a:p>
          <a:p>
            <a:pPr eaLnBrk="1" hangingPunct="1"/>
            <a:r>
              <a:rPr lang="en-US" altLang="en-US" dirty="0"/>
              <a:t>What does this mean, exactly?</a:t>
            </a:r>
          </a:p>
        </p:txBody>
      </p:sp>
      <p:sp>
        <p:nvSpPr>
          <p:cNvPr id="2" name="TextBox 1">
            <a:extLst>
              <a:ext uri="{FF2B5EF4-FFF2-40B4-BE49-F238E27FC236}">
                <a16:creationId xmlns:a16="http://schemas.microsoft.com/office/drawing/2014/main" id="{70B9C57F-0C64-47C2-8B34-47A48AEC629F}"/>
              </a:ext>
            </a:extLst>
          </p:cNvPr>
          <p:cNvSpPr txBox="1"/>
          <p:nvPr/>
        </p:nvSpPr>
        <p:spPr>
          <a:xfrm>
            <a:off x="5575300" y="912813"/>
            <a:ext cx="2590800" cy="460375"/>
          </a:xfrm>
          <a:prstGeom prst="rect">
            <a:avLst/>
          </a:prstGeom>
          <a:noFill/>
        </p:spPr>
        <p:txBody>
          <a:bodyPr>
            <a:spAutoFit/>
          </a:bodyPr>
          <a:lstStyle/>
          <a:p>
            <a:pPr>
              <a:defRPr/>
            </a:pPr>
            <a:r>
              <a:rPr lang="en-US" sz="2400" i="1" dirty="0">
                <a:solidFill>
                  <a:srgbClr val="C00000"/>
                </a:solidFill>
                <a:effectLst>
                  <a:outerShdw blurRad="38100" dist="38100" dir="2700000" algn="tl">
                    <a:srgbClr val="000000">
                      <a:alpha val="43137"/>
                    </a:srgbClr>
                  </a:outerShdw>
                </a:effectLst>
                <a:latin typeface="Baskerville Old Face" panose="02020602080505020303" pitchFamily="18" charset="0"/>
              </a:rPr>
              <a:t>Principle!!!</a:t>
            </a:r>
          </a:p>
        </p:txBody>
      </p:sp>
      <p:cxnSp>
        <p:nvCxnSpPr>
          <p:cNvPr id="19462" name="Straight Arrow Connector 5">
            <a:extLst>
              <a:ext uri="{FF2B5EF4-FFF2-40B4-BE49-F238E27FC236}">
                <a16:creationId xmlns:a16="http://schemas.microsoft.com/office/drawing/2014/main" id="{BC8BC0E9-27FA-4113-A768-CDB871FB4A6E}"/>
              </a:ext>
            </a:extLst>
          </p:cNvPr>
          <p:cNvCxnSpPr>
            <a:cxnSpLocks noChangeShapeType="1"/>
          </p:cNvCxnSpPr>
          <p:nvPr/>
        </p:nvCxnSpPr>
        <p:spPr bwMode="auto">
          <a:xfrm flipH="1">
            <a:off x="5181600" y="1143000"/>
            <a:ext cx="481013" cy="647700"/>
          </a:xfrm>
          <a:prstGeom prst="straightConnector1">
            <a:avLst/>
          </a:prstGeom>
          <a:noFill/>
          <a:ln w="28575"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0547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B8995C8-2C78-4072-A7D9-D2A4EAF2EA61}"/>
              </a:ext>
            </a:extLst>
          </p:cNvPr>
          <p:cNvSpPr>
            <a:spLocks noGrp="1" noChangeArrowheads="1"/>
          </p:cNvSpPr>
          <p:nvPr>
            <p:ph type="title"/>
          </p:nvPr>
        </p:nvSpPr>
        <p:spPr>
          <a:xfrm>
            <a:off x="152400" y="73252"/>
            <a:ext cx="7772400" cy="1143000"/>
          </a:xfrm>
        </p:spPr>
        <p:txBody>
          <a:bodyPr/>
          <a:lstStyle/>
          <a:p>
            <a:pPr eaLnBrk="1" hangingPunct="1"/>
            <a:r>
              <a:rPr lang="en-US" altLang="en-US" dirty="0"/>
              <a:t>Design Principle</a:t>
            </a:r>
          </a:p>
        </p:txBody>
      </p:sp>
      <p:sp>
        <p:nvSpPr>
          <p:cNvPr id="21507" name="Rectangle 3">
            <a:extLst>
              <a:ext uri="{FF2B5EF4-FFF2-40B4-BE49-F238E27FC236}">
                <a16:creationId xmlns:a16="http://schemas.microsoft.com/office/drawing/2014/main" id="{A4816657-07E3-4C94-978B-D883B27AFB79}"/>
              </a:ext>
            </a:extLst>
          </p:cNvPr>
          <p:cNvSpPr>
            <a:spLocks noGrp="1" noChangeArrowheads="1"/>
          </p:cNvSpPr>
          <p:nvPr>
            <p:ph type="body" idx="1"/>
          </p:nvPr>
        </p:nvSpPr>
        <p:spPr/>
        <p:txBody>
          <a:bodyPr/>
          <a:lstStyle/>
          <a:p>
            <a:pPr eaLnBrk="1" hangingPunct="1"/>
            <a:r>
              <a:rPr lang="en-US" altLang="en-US" dirty="0"/>
              <a:t>“Identify the aspects of your application that vary and separate them from what stays the same.”</a:t>
            </a:r>
          </a:p>
          <a:p>
            <a:pPr eaLnBrk="1" hangingPunct="1"/>
            <a:r>
              <a:rPr lang="en-US" altLang="en-US" i="1" dirty="0"/>
              <a:t>You</a:t>
            </a:r>
            <a:r>
              <a:rPr lang="en-US" altLang="en-US" dirty="0"/>
              <a:t> decide what varies and what doesn’t</a:t>
            </a:r>
          </a:p>
          <a:p>
            <a:pPr lvl="1" eaLnBrk="1" hangingPunct="1"/>
            <a:r>
              <a:rPr lang="en-US" altLang="en-US" dirty="0"/>
              <a:t>Not cast in stone </a:t>
            </a:r>
          </a:p>
          <a:p>
            <a:r>
              <a:rPr lang="en-US" altLang="en-US" dirty="0"/>
              <a:t>This principle underlies most patterns</a:t>
            </a:r>
          </a:p>
        </p:txBody>
      </p:sp>
    </p:spTree>
    <p:extLst>
      <p:ext uri="{BB962C8B-B14F-4D97-AF65-F5344CB8AC3E}">
        <p14:creationId xmlns:p14="http://schemas.microsoft.com/office/powerpoint/2010/main" val="553728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A7BA4D-5CF5-4A91-805F-06A8F823919D}"/>
              </a:ext>
            </a:extLst>
          </p:cNvPr>
          <p:cNvSpPr txBox="1"/>
          <p:nvPr/>
        </p:nvSpPr>
        <p:spPr>
          <a:xfrm>
            <a:off x="1159669" y="1920479"/>
            <a:ext cx="6291263" cy="3208571"/>
          </a:xfrm>
          <a:prstGeom prst="rect">
            <a:avLst/>
          </a:prstGeom>
          <a:noFill/>
        </p:spPr>
        <p:txBody>
          <a:bodyPr>
            <a:spAutoFit/>
          </a:bodyPr>
          <a:lstStyle/>
          <a:p>
            <a:pPr>
              <a:defRPr/>
            </a:pPr>
            <a:r>
              <a:rPr lang="en-US" sz="2100" dirty="0"/>
              <a:t>Canvas Course (everything is in Canvas)</a:t>
            </a:r>
          </a:p>
          <a:p>
            <a:pPr marL="257175" indent="-257175">
              <a:buFont typeface="Arial" panose="020B0604020202020204" pitchFamily="34" charset="0"/>
              <a:buChar char="•"/>
              <a:defRPr/>
            </a:pPr>
            <a:r>
              <a:rPr lang="en-US" sz="2100" dirty="0"/>
              <a:t>Schedule</a:t>
            </a:r>
          </a:p>
          <a:p>
            <a:pPr marL="257175" indent="-257175">
              <a:buFont typeface="Arial" panose="020B0604020202020204" pitchFamily="34" charset="0"/>
              <a:buChar char="•"/>
              <a:defRPr/>
            </a:pPr>
            <a:r>
              <a:rPr lang="en-US" sz="2100" dirty="0"/>
              <a:t>Assignments, Programming Projects and Exams</a:t>
            </a:r>
          </a:p>
          <a:p>
            <a:pPr marL="257175" indent="-257175">
              <a:buFont typeface="Arial" panose="020B0604020202020204" pitchFamily="34" charset="0"/>
              <a:buChar char="•"/>
              <a:defRPr/>
            </a:pPr>
            <a:r>
              <a:rPr lang="en-US" sz="2100" dirty="0"/>
              <a:t>Reading Assignments</a:t>
            </a:r>
          </a:p>
          <a:p>
            <a:pPr>
              <a:defRPr/>
            </a:pPr>
            <a:r>
              <a:rPr lang="en-US" sz="2100" dirty="0"/>
              <a:t>Class</a:t>
            </a:r>
          </a:p>
          <a:p>
            <a:pPr marL="342900" indent="-342900">
              <a:buFont typeface="Arial" panose="020B0604020202020204" pitchFamily="34" charset="0"/>
              <a:buChar char="•"/>
              <a:defRPr/>
            </a:pPr>
            <a:r>
              <a:rPr lang="en-US" sz="2100" dirty="0"/>
              <a:t>Lecture</a:t>
            </a:r>
          </a:p>
          <a:p>
            <a:pPr marL="342900" indent="-342900">
              <a:buFont typeface="Arial" panose="020B0604020202020204" pitchFamily="34" charset="0"/>
              <a:buChar char="•"/>
              <a:defRPr/>
            </a:pPr>
            <a:r>
              <a:rPr lang="en-US" sz="2100" dirty="0"/>
              <a:t>Design &amp; Code reviews </a:t>
            </a:r>
          </a:p>
          <a:p>
            <a:pPr marL="342900" indent="-342900">
              <a:buFont typeface="Arial" panose="020B0604020202020204" pitchFamily="34" charset="0"/>
              <a:buChar char="•"/>
              <a:defRPr/>
            </a:pPr>
            <a:r>
              <a:rPr lang="en-US" sz="2100" dirty="0"/>
              <a:t>In-class </a:t>
            </a:r>
            <a:r>
              <a:rPr lang="en-US" sz="2100"/>
              <a:t>(streaming) Team </a:t>
            </a:r>
            <a:r>
              <a:rPr lang="en-US" sz="2100" dirty="0"/>
              <a:t>assignments </a:t>
            </a:r>
          </a:p>
          <a:p>
            <a:pPr marL="342900" indent="-342900">
              <a:buFont typeface="Arial" panose="020B0604020202020204" pitchFamily="34" charset="0"/>
              <a:buChar char="•"/>
              <a:defRPr/>
            </a:pPr>
            <a:r>
              <a:rPr lang="en-US" sz="2100" dirty="0"/>
              <a:t>Lab time</a:t>
            </a:r>
          </a:p>
          <a:p>
            <a:pPr marL="214313" indent="-214313">
              <a:buFont typeface="Arial" panose="020B0604020202020204" pitchFamily="34" charset="0"/>
              <a:buChar char="•"/>
              <a:defRPr/>
            </a:pPr>
            <a:endParaRPr lang="en-US" sz="1350" dirty="0"/>
          </a:p>
        </p:txBody>
      </p:sp>
      <p:sp>
        <p:nvSpPr>
          <p:cNvPr id="5" name="Title 4">
            <a:extLst>
              <a:ext uri="{FF2B5EF4-FFF2-40B4-BE49-F238E27FC236}">
                <a16:creationId xmlns:a16="http://schemas.microsoft.com/office/drawing/2014/main" id="{CFF2F0EF-525F-42E0-8A44-28427B3770B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2487896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E51AE4A-236D-4E1E-A415-86EF6709F07F}"/>
              </a:ext>
            </a:extLst>
          </p:cNvPr>
          <p:cNvSpPr>
            <a:spLocks noGrp="1" noChangeArrowheads="1"/>
          </p:cNvSpPr>
          <p:nvPr>
            <p:ph type="title"/>
          </p:nvPr>
        </p:nvSpPr>
        <p:spPr/>
        <p:txBody>
          <a:bodyPr/>
          <a:lstStyle/>
          <a:p>
            <a:pPr eaLnBrk="1" hangingPunct="1"/>
            <a:r>
              <a:rPr lang="en-US" altLang="en-US"/>
              <a:t>Separating What Varies</a:t>
            </a:r>
          </a:p>
        </p:txBody>
      </p:sp>
      <p:sp>
        <p:nvSpPr>
          <p:cNvPr id="23555" name="Rectangle 3">
            <a:extLst>
              <a:ext uri="{FF2B5EF4-FFF2-40B4-BE49-F238E27FC236}">
                <a16:creationId xmlns:a16="http://schemas.microsoft.com/office/drawing/2014/main" id="{295BF2F0-BC35-4B40-9175-CB1DE1659260}"/>
              </a:ext>
            </a:extLst>
          </p:cNvPr>
          <p:cNvSpPr>
            <a:spLocks noGrp="1" noChangeArrowheads="1"/>
          </p:cNvSpPr>
          <p:nvPr>
            <p:ph type="body" idx="1"/>
          </p:nvPr>
        </p:nvSpPr>
        <p:spPr>
          <a:xfrm>
            <a:off x="457200" y="1981200"/>
            <a:ext cx="8229600" cy="4114800"/>
          </a:xfrm>
        </p:spPr>
        <p:txBody>
          <a:bodyPr/>
          <a:lstStyle/>
          <a:p>
            <a:pPr eaLnBrk="1" hangingPunct="1"/>
            <a:r>
              <a:rPr lang="en-US" altLang="en-US" sz="2800"/>
              <a:t>Let’s see what happens if we encapsulate </a:t>
            </a:r>
            <a:r>
              <a:rPr lang="en-US" altLang="en-US" sz="2800" b="1"/>
              <a:t>Flying</a:t>
            </a:r>
            <a:r>
              <a:rPr lang="en-US" altLang="en-US" sz="2800"/>
              <a:t> and </a:t>
            </a:r>
            <a:r>
              <a:rPr lang="en-US" altLang="en-US" sz="2800" b="1"/>
              <a:t>Quacking</a:t>
            </a:r>
            <a:r>
              <a:rPr lang="en-US" altLang="en-US" sz="2800"/>
              <a:t> behaviors in their </a:t>
            </a:r>
            <a:r>
              <a:rPr lang="en-US" altLang="en-US" sz="2800" i="1"/>
              <a:t>own classes</a:t>
            </a:r>
          </a:p>
          <a:p>
            <a:pPr eaLnBrk="1" hangingPunct="1"/>
            <a:r>
              <a:rPr lang="en-US" altLang="en-US" sz="2800"/>
              <a:t>In other words, the </a:t>
            </a:r>
            <a:r>
              <a:rPr lang="en-US" altLang="en-US" sz="2800" i="1"/>
              <a:t>implementations</a:t>
            </a:r>
            <a:r>
              <a:rPr lang="en-US" altLang="en-US" sz="2800"/>
              <a:t> of these behaviors go into their own respective hierarchies</a:t>
            </a:r>
          </a:p>
          <a:p>
            <a:pPr lvl="1" eaLnBrk="1" hangingPunct="1"/>
            <a:r>
              <a:rPr lang="en-US" altLang="en-US" sz="2400"/>
              <a:t>There still needs to be something in </a:t>
            </a:r>
            <a:r>
              <a:rPr lang="en-US" altLang="en-US" sz="2400" b="1"/>
              <a:t>Duck</a:t>
            </a:r>
            <a:r>
              <a:rPr lang="en-US" altLang="en-US" sz="2400"/>
              <a:t> that ultimately invokes these behaviors, of course</a:t>
            </a:r>
          </a:p>
          <a:p>
            <a:pPr lvl="1" eaLnBrk="1" hangingPunct="1"/>
            <a:r>
              <a:rPr lang="en-US" altLang="en-US" sz="2400"/>
              <a:t>That is, the </a:t>
            </a:r>
            <a:r>
              <a:rPr lang="en-US" altLang="en-US" sz="2400" i="1"/>
              <a:t>interface</a:t>
            </a:r>
            <a:r>
              <a:rPr lang="en-US" altLang="en-US" sz="2400"/>
              <a:t> is still there</a:t>
            </a:r>
          </a:p>
        </p:txBody>
      </p:sp>
    </p:spTree>
    <p:extLst>
      <p:ext uri="{BB962C8B-B14F-4D97-AF65-F5344CB8AC3E}">
        <p14:creationId xmlns:p14="http://schemas.microsoft.com/office/powerpoint/2010/main" val="261474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Using Interfaces?</a:t>
            </a:r>
          </a:p>
        </p:txBody>
      </p:sp>
      <p:pic>
        <p:nvPicPr>
          <p:cNvPr id="4" name="Picture 3">
            <a:extLst>
              <a:ext uri="{FF2B5EF4-FFF2-40B4-BE49-F238E27FC236}">
                <a16:creationId xmlns:a16="http://schemas.microsoft.com/office/drawing/2014/main" id="{930A7225-1F4E-4B82-BC4D-4B2E84F4FD1E}"/>
              </a:ext>
            </a:extLst>
          </p:cNvPr>
          <p:cNvPicPr>
            <a:picLocks noChangeAspect="1"/>
          </p:cNvPicPr>
          <p:nvPr/>
        </p:nvPicPr>
        <p:blipFill>
          <a:blip r:embed="rId3"/>
          <a:stretch>
            <a:fillRect/>
          </a:stretch>
        </p:blipFill>
        <p:spPr>
          <a:xfrm>
            <a:off x="581025" y="2057400"/>
            <a:ext cx="7800975" cy="1495425"/>
          </a:xfrm>
          <a:prstGeom prst="rect">
            <a:avLst/>
          </a:prstGeom>
        </p:spPr>
      </p:pic>
    </p:spTree>
    <p:extLst>
      <p:ext uri="{BB962C8B-B14F-4D97-AF65-F5344CB8AC3E}">
        <p14:creationId xmlns:p14="http://schemas.microsoft.com/office/powerpoint/2010/main" val="1907819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10E18F3-0920-43F6-BA73-8553D27FFFFD}"/>
              </a:ext>
            </a:extLst>
          </p:cNvPr>
          <p:cNvSpPr>
            <a:spLocks noGrp="1" noChangeArrowheads="1"/>
          </p:cNvSpPr>
          <p:nvPr>
            <p:ph type="title"/>
          </p:nvPr>
        </p:nvSpPr>
        <p:spPr/>
        <p:txBody>
          <a:bodyPr/>
          <a:lstStyle/>
          <a:p>
            <a:pPr eaLnBrk="1" hangingPunct="1"/>
            <a:r>
              <a:rPr lang="en-US" altLang="en-US"/>
              <a:t>Design Principle</a:t>
            </a:r>
          </a:p>
        </p:txBody>
      </p:sp>
      <p:sp>
        <p:nvSpPr>
          <p:cNvPr id="24579" name="Rectangle 3">
            <a:extLst>
              <a:ext uri="{FF2B5EF4-FFF2-40B4-BE49-F238E27FC236}">
                <a16:creationId xmlns:a16="http://schemas.microsoft.com/office/drawing/2014/main" id="{C6FB1ED3-000D-4145-A15D-C588AF5C3756}"/>
              </a:ext>
            </a:extLst>
          </p:cNvPr>
          <p:cNvSpPr>
            <a:spLocks noGrp="1" noChangeArrowheads="1"/>
          </p:cNvSpPr>
          <p:nvPr>
            <p:ph type="body" idx="1"/>
          </p:nvPr>
        </p:nvSpPr>
        <p:spPr>
          <a:xfrm>
            <a:off x="774060" y="1417638"/>
            <a:ext cx="8686800" cy="1905000"/>
          </a:xfrm>
        </p:spPr>
        <p:txBody>
          <a:bodyPr/>
          <a:lstStyle/>
          <a:p>
            <a:pPr eaLnBrk="1" hangingPunct="1"/>
            <a:r>
              <a:rPr lang="en-US" altLang="en-US" dirty="0"/>
              <a:t>“Program to an interface, not an implementation”</a:t>
            </a:r>
          </a:p>
        </p:txBody>
      </p:sp>
      <p:sp>
        <p:nvSpPr>
          <p:cNvPr id="4" name="TextBox 3">
            <a:extLst>
              <a:ext uri="{FF2B5EF4-FFF2-40B4-BE49-F238E27FC236}">
                <a16:creationId xmlns:a16="http://schemas.microsoft.com/office/drawing/2014/main" id="{711FD157-B207-4C9D-991D-670F68AF8E01}"/>
              </a:ext>
            </a:extLst>
          </p:cNvPr>
          <p:cNvSpPr txBox="1"/>
          <p:nvPr/>
        </p:nvSpPr>
        <p:spPr>
          <a:xfrm>
            <a:off x="5943600" y="2133600"/>
            <a:ext cx="2590800" cy="460375"/>
          </a:xfrm>
          <a:prstGeom prst="rect">
            <a:avLst/>
          </a:prstGeom>
          <a:noFill/>
        </p:spPr>
        <p:txBody>
          <a:bodyPr>
            <a:spAutoFit/>
          </a:bodyPr>
          <a:lstStyle/>
          <a:p>
            <a:pPr>
              <a:defRPr/>
            </a:pPr>
            <a:r>
              <a:rPr lang="en-US" sz="2400" i="1" dirty="0">
                <a:solidFill>
                  <a:srgbClr val="C00000"/>
                </a:solidFill>
                <a:effectLst>
                  <a:outerShdw blurRad="38100" dist="38100" dir="2700000" algn="tl">
                    <a:srgbClr val="000000">
                      <a:alpha val="43137"/>
                    </a:srgbClr>
                  </a:outerShdw>
                </a:effectLst>
                <a:latin typeface="Baskerville Old Face" panose="02020602080505020303" pitchFamily="18" charset="0"/>
              </a:rPr>
              <a:t>Principle!!!</a:t>
            </a:r>
          </a:p>
        </p:txBody>
      </p:sp>
      <p:cxnSp>
        <p:nvCxnSpPr>
          <p:cNvPr id="5" name="Straight Arrow Connector 5">
            <a:extLst>
              <a:ext uri="{FF2B5EF4-FFF2-40B4-BE49-F238E27FC236}">
                <a16:creationId xmlns:a16="http://schemas.microsoft.com/office/drawing/2014/main" id="{ECE0BEBD-C32B-40C1-92D9-1D118DED5E51}"/>
              </a:ext>
            </a:extLst>
          </p:cNvPr>
          <p:cNvCxnSpPr>
            <a:cxnSpLocks noChangeShapeType="1"/>
            <a:stCxn id="4" idx="1"/>
          </p:cNvCxnSpPr>
          <p:nvPr/>
        </p:nvCxnSpPr>
        <p:spPr bwMode="auto">
          <a:xfrm flipH="1" flipV="1">
            <a:off x="5029202" y="2066018"/>
            <a:ext cx="914398" cy="297770"/>
          </a:xfrm>
          <a:prstGeom prst="straightConnector1">
            <a:avLst/>
          </a:prstGeom>
          <a:noFill/>
          <a:ln w="28575"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a:extLst>
              <a:ext uri="{FF2B5EF4-FFF2-40B4-BE49-F238E27FC236}">
                <a16:creationId xmlns:a16="http://schemas.microsoft.com/office/drawing/2014/main" id="{4676FABF-E234-3601-96FB-D3F26EC36A65}"/>
              </a:ext>
            </a:extLst>
          </p:cNvPr>
          <p:cNvSpPr txBox="1"/>
          <p:nvPr/>
        </p:nvSpPr>
        <p:spPr>
          <a:xfrm>
            <a:off x="914400" y="4064364"/>
            <a:ext cx="7772400" cy="1292662"/>
          </a:xfrm>
          <a:prstGeom prst="rect">
            <a:avLst/>
          </a:prstGeom>
          <a:noFill/>
        </p:spPr>
        <p:txBody>
          <a:bodyPr wrap="square" rtlCol="0">
            <a:spAutoFit/>
          </a:bodyPr>
          <a:lstStyle/>
          <a:p>
            <a:pPr marL="342900" indent="-342900">
              <a:buFont typeface="Arial" panose="020B0604020202020204" pitchFamily="34" charset="0"/>
              <a:buChar char="•"/>
            </a:pPr>
            <a:r>
              <a:rPr lang="en-US" sz="2000" dirty="0"/>
              <a:t>An interface is an API or contract</a:t>
            </a:r>
          </a:p>
          <a:p>
            <a:pPr marL="342900" indent="-342900">
              <a:buFont typeface="Arial" panose="020B0604020202020204" pitchFamily="34" charset="0"/>
              <a:buChar char="•"/>
            </a:pPr>
            <a:r>
              <a:rPr lang="en-US" sz="2000" dirty="0"/>
              <a:t>Interface can be abstract class </a:t>
            </a:r>
          </a:p>
          <a:p>
            <a:pPr marL="342900" indent="-342900">
              <a:buFont typeface="Arial" panose="020B0604020202020204" pitchFamily="34" charset="0"/>
              <a:buChar char="•"/>
            </a:pPr>
            <a:r>
              <a:rPr lang="en-US" sz="2000" dirty="0"/>
              <a:t>all inheritances should be an interface or abstract class</a:t>
            </a:r>
          </a:p>
          <a:p>
            <a:endParaRPr lang="en-US" dirty="0"/>
          </a:p>
        </p:txBody>
      </p:sp>
    </p:spTree>
    <p:extLst>
      <p:ext uri="{BB962C8B-B14F-4D97-AF65-F5344CB8AC3E}">
        <p14:creationId xmlns:p14="http://schemas.microsoft.com/office/powerpoint/2010/main" val="218811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6F01F2C9-D436-4A11-AFD8-CFD67CB0081D}"/>
              </a:ext>
            </a:extLst>
          </p:cNvPr>
          <p:cNvSpPr>
            <a:spLocks noGrp="1" noChangeArrowheads="1"/>
          </p:cNvSpPr>
          <p:nvPr>
            <p:ph type="title"/>
          </p:nvPr>
        </p:nvSpPr>
        <p:spPr/>
        <p:txBody>
          <a:bodyPr/>
          <a:lstStyle/>
          <a:p>
            <a:pPr eaLnBrk="1" hangingPunct="1"/>
            <a:r>
              <a:rPr lang="en-US" altLang="en-US"/>
              <a:t>The Varying Behaviors</a:t>
            </a:r>
          </a:p>
        </p:txBody>
      </p:sp>
      <p:graphicFrame>
        <p:nvGraphicFramePr>
          <p:cNvPr id="25603" name="Object 11">
            <a:extLst>
              <a:ext uri="{FF2B5EF4-FFF2-40B4-BE49-F238E27FC236}">
                <a16:creationId xmlns:a16="http://schemas.microsoft.com/office/drawing/2014/main" id="{10EE44B2-7862-4189-A6B1-5ABB01F2B2B2}"/>
              </a:ext>
            </a:extLst>
          </p:cNvPr>
          <p:cNvGraphicFramePr>
            <a:graphicFrameLocks noGrp="1" noChangeAspect="1"/>
          </p:cNvGraphicFramePr>
          <p:nvPr>
            <p:ph sz="half" idx="1"/>
          </p:nvPr>
        </p:nvGraphicFramePr>
        <p:xfrm>
          <a:off x="685800" y="3581400"/>
          <a:ext cx="3238500" cy="1543050"/>
        </p:xfrm>
        <a:graphic>
          <a:graphicData uri="http://schemas.openxmlformats.org/presentationml/2006/ole">
            <mc:AlternateContent xmlns:mc="http://schemas.openxmlformats.org/markup-compatibility/2006">
              <mc:Choice xmlns:v="urn:schemas-microsoft-com:vml" Requires="v">
                <p:oleObj name="Visio" r:id="rId3" imgW="2896939" imgH="1381400" progId="Visio.Drawing.11">
                  <p:embed/>
                </p:oleObj>
              </mc:Choice>
              <mc:Fallback>
                <p:oleObj name="Visio" r:id="rId3" imgW="2896939" imgH="1381400" progId="Visio.Drawing.11">
                  <p:embed/>
                  <p:pic>
                    <p:nvPicPr>
                      <p:cNvPr id="25603" name="Object 11">
                        <a:extLst>
                          <a:ext uri="{FF2B5EF4-FFF2-40B4-BE49-F238E27FC236}">
                            <a16:creationId xmlns:a16="http://schemas.microsoft.com/office/drawing/2014/main" id="{10EE44B2-7862-4189-A6B1-5ABB01F2B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81400"/>
                        <a:ext cx="32385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18">
            <a:extLst>
              <a:ext uri="{FF2B5EF4-FFF2-40B4-BE49-F238E27FC236}">
                <a16:creationId xmlns:a16="http://schemas.microsoft.com/office/drawing/2014/main" id="{63660E7D-F18E-45D4-8BD5-E0454C5F6BBA}"/>
              </a:ext>
            </a:extLst>
          </p:cNvPr>
          <p:cNvGraphicFramePr>
            <a:graphicFrameLocks noGrp="1" noChangeAspect="1"/>
          </p:cNvGraphicFramePr>
          <p:nvPr>
            <p:ph sz="quarter" idx="3"/>
          </p:nvPr>
        </p:nvGraphicFramePr>
        <p:xfrm>
          <a:off x="4648200" y="3581400"/>
          <a:ext cx="3657600" cy="1566863"/>
        </p:xfrm>
        <a:graphic>
          <a:graphicData uri="http://schemas.openxmlformats.org/presentationml/2006/ole">
            <mc:AlternateContent xmlns:mc="http://schemas.openxmlformats.org/markup-compatibility/2006">
              <mc:Choice xmlns:v="urn:schemas-microsoft-com:vml" Requires="v">
                <p:oleObj name="Visio" r:id="rId5" imgW="3313634" imgH="1421347" progId="Visio.Drawing.11">
                  <p:embed/>
                </p:oleObj>
              </mc:Choice>
              <mc:Fallback>
                <p:oleObj name="Visio" r:id="rId5" imgW="3313634" imgH="1421347" progId="Visio.Drawing.11">
                  <p:embed/>
                  <p:pic>
                    <p:nvPicPr>
                      <p:cNvPr id="25604" name="Object 18">
                        <a:extLst>
                          <a:ext uri="{FF2B5EF4-FFF2-40B4-BE49-F238E27FC236}">
                            <a16:creationId xmlns:a16="http://schemas.microsoft.com/office/drawing/2014/main" id="{63660E7D-F18E-45D4-8BD5-E0454C5F6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581400"/>
                        <a:ext cx="3657600"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5" name="Picture 5">
            <a:extLst>
              <a:ext uri="{FF2B5EF4-FFF2-40B4-BE49-F238E27FC236}">
                <a16:creationId xmlns:a16="http://schemas.microsoft.com/office/drawing/2014/main" id="{E36E53F9-51AC-49AF-A345-D1FA112E8F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1828800"/>
            <a:ext cx="229552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6" name="Picture 6">
            <a:extLst>
              <a:ext uri="{FF2B5EF4-FFF2-40B4-BE49-F238E27FC236}">
                <a16:creationId xmlns:a16="http://schemas.microsoft.com/office/drawing/2014/main" id="{2AFEE578-2F78-4EE6-B0FB-229B5FBBB8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9250" y="1651000"/>
            <a:ext cx="1714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141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899DE70-7136-46F9-A627-140D2C392251}"/>
              </a:ext>
            </a:extLst>
          </p:cNvPr>
          <p:cNvSpPr>
            <a:spLocks noGrp="1" noChangeArrowheads="1"/>
          </p:cNvSpPr>
          <p:nvPr>
            <p:ph type="title"/>
          </p:nvPr>
        </p:nvSpPr>
        <p:spPr/>
        <p:txBody>
          <a:bodyPr/>
          <a:lstStyle/>
          <a:p>
            <a:pPr eaLnBrk="1" hangingPunct="1"/>
            <a:r>
              <a:rPr lang="en-US" altLang="en-US"/>
              <a:t>Benefits of This Design</a:t>
            </a:r>
          </a:p>
        </p:txBody>
      </p:sp>
      <p:sp>
        <p:nvSpPr>
          <p:cNvPr id="39939" name="Rectangle 3">
            <a:extLst>
              <a:ext uri="{FF2B5EF4-FFF2-40B4-BE49-F238E27FC236}">
                <a16:creationId xmlns:a16="http://schemas.microsoft.com/office/drawing/2014/main" id="{BC51BF4C-1D1A-45EB-97AA-CEF7A8CC69B2}"/>
              </a:ext>
            </a:extLst>
          </p:cNvPr>
          <p:cNvSpPr>
            <a:spLocks noGrp="1" noChangeArrowheads="1"/>
          </p:cNvSpPr>
          <p:nvPr>
            <p:ph type="body" idx="1"/>
          </p:nvPr>
        </p:nvSpPr>
        <p:spPr/>
        <p:txBody>
          <a:bodyPr/>
          <a:lstStyle/>
          <a:p>
            <a:pPr eaLnBrk="1" hangingPunct="1"/>
            <a:r>
              <a:rPr lang="en-US" altLang="en-US"/>
              <a:t>We can add new behaviors without affecting the </a:t>
            </a:r>
            <a:r>
              <a:rPr lang="en-US" altLang="en-US" b="1"/>
              <a:t>Duck</a:t>
            </a:r>
            <a:r>
              <a:rPr lang="en-US" altLang="en-US"/>
              <a:t> class</a:t>
            </a:r>
          </a:p>
          <a:p>
            <a:pPr lvl="1" eaLnBrk="1" hangingPunct="1"/>
            <a:r>
              <a:rPr lang="en-US" altLang="en-US"/>
              <a:t>Simple polymorphism does this too, but this design puts the behaviors in a </a:t>
            </a:r>
            <a:r>
              <a:rPr lang="en-US" altLang="en-US" i="1"/>
              <a:t>single place</a:t>
            </a:r>
            <a:r>
              <a:rPr lang="en-US" altLang="en-US"/>
              <a:t> (DRY!)</a:t>
            </a:r>
          </a:p>
          <a:p>
            <a:pPr eaLnBrk="1" hangingPunct="1"/>
            <a:r>
              <a:rPr lang="en-US" altLang="en-US"/>
              <a:t>Also, these classes are independent of </a:t>
            </a:r>
            <a:r>
              <a:rPr lang="en-US" altLang="en-US" b="1"/>
              <a:t>Duck</a:t>
            </a:r>
            <a:r>
              <a:rPr lang="en-US" altLang="en-US"/>
              <a:t> and can be used in other contexts</a:t>
            </a:r>
          </a:p>
        </p:txBody>
      </p:sp>
    </p:spTree>
    <p:extLst>
      <p:ext uri="{BB962C8B-B14F-4D97-AF65-F5344CB8AC3E}">
        <p14:creationId xmlns:p14="http://schemas.microsoft.com/office/powerpoint/2010/main" val="291225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2" end="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Implementing Interfaces</a:t>
            </a:r>
          </a:p>
        </p:txBody>
      </p:sp>
      <p:pic>
        <p:nvPicPr>
          <p:cNvPr id="8" name="Content Placeholder 7">
            <a:extLst>
              <a:ext uri="{FF2B5EF4-FFF2-40B4-BE49-F238E27FC236}">
                <a16:creationId xmlns:a16="http://schemas.microsoft.com/office/drawing/2014/main" id="{02069A46-4461-41D4-B57E-0D5D70F479CF}"/>
              </a:ext>
            </a:extLst>
          </p:cNvPr>
          <p:cNvPicPr>
            <a:picLocks noGrp="1" noChangeAspect="1"/>
          </p:cNvPicPr>
          <p:nvPr>
            <p:ph sz="quarter" idx="1"/>
          </p:nvPr>
        </p:nvPicPr>
        <p:blipFill>
          <a:blip r:embed="rId3"/>
          <a:stretch>
            <a:fillRect/>
          </a:stretch>
        </p:blipFill>
        <p:spPr>
          <a:xfrm>
            <a:off x="593834" y="1524000"/>
            <a:ext cx="8017878" cy="4114800"/>
          </a:xfrm>
          <a:prstGeom prst="rect">
            <a:avLst/>
          </a:prstGeom>
        </p:spPr>
      </p:pic>
      <p:pic>
        <p:nvPicPr>
          <p:cNvPr id="9" name="Picture 8">
            <a:extLst>
              <a:ext uri="{FF2B5EF4-FFF2-40B4-BE49-F238E27FC236}">
                <a16:creationId xmlns:a16="http://schemas.microsoft.com/office/drawing/2014/main" id="{48DD6E4B-1A24-4B83-B4E7-177B9F4D1B31}"/>
              </a:ext>
            </a:extLst>
          </p:cNvPr>
          <p:cNvPicPr>
            <a:picLocks noChangeAspect="1"/>
          </p:cNvPicPr>
          <p:nvPr/>
        </p:nvPicPr>
        <p:blipFill>
          <a:blip r:embed="rId4"/>
          <a:stretch>
            <a:fillRect/>
          </a:stretch>
        </p:blipFill>
        <p:spPr>
          <a:xfrm>
            <a:off x="7162800" y="4343400"/>
            <a:ext cx="952500" cy="228600"/>
          </a:xfrm>
          <a:prstGeom prst="rect">
            <a:avLst/>
          </a:prstGeom>
        </p:spPr>
      </p:pic>
    </p:spTree>
    <p:extLst>
      <p:ext uri="{BB962C8B-B14F-4D97-AF65-F5344CB8AC3E}">
        <p14:creationId xmlns:p14="http://schemas.microsoft.com/office/powerpoint/2010/main" val="118021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This Design is Also Problematic</a:t>
            </a:r>
          </a:p>
        </p:txBody>
      </p:sp>
      <p:pic>
        <p:nvPicPr>
          <p:cNvPr id="4" name="Picture 3">
            <a:extLst>
              <a:ext uri="{FF2B5EF4-FFF2-40B4-BE49-F238E27FC236}">
                <a16:creationId xmlns:a16="http://schemas.microsoft.com/office/drawing/2014/main" id="{0BA3C561-9553-4A3D-9B2A-22D79D7733B1}"/>
              </a:ext>
            </a:extLst>
          </p:cNvPr>
          <p:cNvPicPr>
            <a:picLocks noChangeAspect="1"/>
          </p:cNvPicPr>
          <p:nvPr/>
        </p:nvPicPr>
        <p:blipFill>
          <a:blip r:embed="rId3"/>
          <a:stretch>
            <a:fillRect/>
          </a:stretch>
        </p:blipFill>
        <p:spPr>
          <a:xfrm>
            <a:off x="403404" y="1828800"/>
            <a:ext cx="8184791" cy="3267074"/>
          </a:xfrm>
          <a:prstGeom prst="rect">
            <a:avLst/>
          </a:prstGeom>
        </p:spPr>
      </p:pic>
    </p:spTree>
    <p:extLst>
      <p:ext uri="{BB962C8B-B14F-4D97-AF65-F5344CB8AC3E}">
        <p14:creationId xmlns:p14="http://schemas.microsoft.com/office/powerpoint/2010/main" val="139206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Review Our Attempts</a:t>
            </a:r>
          </a:p>
        </p:txBody>
      </p:sp>
      <p:pic>
        <p:nvPicPr>
          <p:cNvPr id="4" name="Content Placeholder 3">
            <a:extLst>
              <a:ext uri="{FF2B5EF4-FFF2-40B4-BE49-F238E27FC236}">
                <a16:creationId xmlns:a16="http://schemas.microsoft.com/office/drawing/2014/main" id="{67D3AE32-90EA-4647-BF89-9D866F26FA2A}"/>
              </a:ext>
            </a:extLst>
          </p:cNvPr>
          <p:cNvPicPr>
            <a:picLocks noGrp="1" noChangeAspect="1"/>
          </p:cNvPicPr>
          <p:nvPr>
            <p:ph sz="quarter" idx="1"/>
          </p:nvPr>
        </p:nvPicPr>
        <p:blipFill>
          <a:blip r:embed="rId3"/>
          <a:stretch>
            <a:fillRect/>
          </a:stretch>
        </p:blipFill>
        <p:spPr>
          <a:xfrm>
            <a:off x="436031" y="1742090"/>
            <a:ext cx="8119538" cy="1447800"/>
          </a:xfrm>
          <a:prstGeom prst="rect">
            <a:avLst/>
          </a:prstGeom>
        </p:spPr>
      </p:pic>
      <p:pic>
        <p:nvPicPr>
          <p:cNvPr id="5" name="Picture 4">
            <a:extLst>
              <a:ext uri="{FF2B5EF4-FFF2-40B4-BE49-F238E27FC236}">
                <a16:creationId xmlns:a16="http://schemas.microsoft.com/office/drawing/2014/main" id="{4048D3AF-4432-4004-B2C4-7B52211C6FF2}"/>
              </a:ext>
            </a:extLst>
          </p:cNvPr>
          <p:cNvPicPr>
            <a:picLocks noChangeAspect="1"/>
          </p:cNvPicPr>
          <p:nvPr/>
        </p:nvPicPr>
        <p:blipFill>
          <a:blip r:embed="rId4"/>
          <a:stretch>
            <a:fillRect/>
          </a:stretch>
        </p:blipFill>
        <p:spPr>
          <a:xfrm>
            <a:off x="622738" y="3189890"/>
            <a:ext cx="6658841" cy="1524000"/>
          </a:xfrm>
          <a:prstGeom prst="rect">
            <a:avLst/>
          </a:prstGeom>
        </p:spPr>
      </p:pic>
    </p:spTree>
    <p:extLst>
      <p:ext uri="{BB962C8B-B14F-4D97-AF65-F5344CB8AC3E}">
        <p14:creationId xmlns:p14="http://schemas.microsoft.com/office/powerpoint/2010/main" val="414018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Design Principle #1</a:t>
            </a:r>
          </a:p>
        </p:txBody>
      </p:sp>
      <p:pic>
        <p:nvPicPr>
          <p:cNvPr id="4" name="Content Placeholder 3">
            <a:extLst>
              <a:ext uri="{FF2B5EF4-FFF2-40B4-BE49-F238E27FC236}">
                <a16:creationId xmlns:a16="http://schemas.microsoft.com/office/drawing/2014/main" id="{5FA5D84A-ED96-4D06-BC48-4676F8E848C3}"/>
              </a:ext>
            </a:extLst>
          </p:cNvPr>
          <p:cNvPicPr>
            <a:picLocks noGrp="1" noChangeAspect="1"/>
          </p:cNvPicPr>
          <p:nvPr>
            <p:ph sz="quarter" idx="1"/>
          </p:nvPr>
        </p:nvPicPr>
        <p:blipFill>
          <a:blip r:embed="rId3"/>
          <a:stretch>
            <a:fillRect/>
          </a:stretch>
        </p:blipFill>
        <p:spPr>
          <a:xfrm>
            <a:off x="609600" y="1905000"/>
            <a:ext cx="7620000" cy="764339"/>
          </a:xfrm>
          <a:prstGeom prst="rect">
            <a:avLst/>
          </a:prstGeom>
        </p:spPr>
      </p:pic>
    </p:spTree>
    <p:extLst>
      <p:ext uri="{BB962C8B-B14F-4D97-AF65-F5344CB8AC3E}">
        <p14:creationId xmlns:p14="http://schemas.microsoft.com/office/powerpoint/2010/main" val="3003712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Encapsulate What Varies</a:t>
            </a:r>
          </a:p>
        </p:txBody>
      </p:sp>
      <p:pic>
        <p:nvPicPr>
          <p:cNvPr id="4" name="Content Placeholder 3">
            <a:extLst>
              <a:ext uri="{FF2B5EF4-FFF2-40B4-BE49-F238E27FC236}">
                <a16:creationId xmlns:a16="http://schemas.microsoft.com/office/drawing/2014/main" id="{F790E984-C2F3-4C1E-B346-1D75CD283260}"/>
              </a:ext>
            </a:extLst>
          </p:cNvPr>
          <p:cNvPicPr>
            <a:picLocks noGrp="1" noChangeAspect="1"/>
          </p:cNvPicPr>
          <p:nvPr>
            <p:ph sz="quarter" idx="1"/>
          </p:nvPr>
        </p:nvPicPr>
        <p:blipFill>
          <a:blip r:embed="rId3"/>
          <a:stretch>
            <a:fillRect/>
          </a:stretch>
        </p:blipFill>
        <p:spPr>
          <a:xfrm>
            <a:off x="685800" y="2057400"/>
            <a:ext cx="7620000" cy="2156451"/>
          </a:xfrm>
          <a:prstGeom prst="rect">
            <a:avLst/>
          </a:prstGeom>
        </p:spPr>
      </p:pic>
      <p:pic>
        <p:nvPicPr>
          <p:cNvPr id="5" name="Picture 4">
            <a:extLst>
              <a:ext uri="{FF2B5EF4-FFF2-40B4-BE49-F238E27FC236}">
                <a16:creationId xmlns:a16="http://schemas.microsoft.com/office/drawing/2014/main" id="{97161014-4DAB-4BCA-9DC3-1920B742A944}"/>
              </a:ext>
            </a:extLst>
          </p:cNvPr>
          <p:cNvPicPr>
            <a:picLocks noChangeAspect="1"/>
          </p:cNvPicPr>
          <p:nvPr/>
        </p:nvPicPr>
        <p:blipFill>
          <a:blip r:embed="rId4"/>
          <a:stretch>
            <a:fillRect/>
          </a:stretch>
        </p:blipFill>
        <p:spPr>
          <a:xfrm>
            <a:off x="685800" y="4419600"/>
            <a:ext cx="7866529" cy="851162"/>
          </a:xfrm>
          <a:prstGeom prst="rect">
            <a:avLst/>
          </a:prstGeom>
        </p:spPr>
      </p:pic>
    </p:spTree>
    <p:extLst>
      <p:ext uri="{BB962C8B-B14F-4D97-AF65-F5344CB8AC3E}">
        <p14:creationId xmlns:p14="http://schemas.microsoft.com/office/powerpoint/2010/main" val="41954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933CC8B-8088-49FD-88CB-7BA040A5E921}"/>
              </a:ext>
            </a:extLst>
          </p:cNvPr>
          <p:cNvSpPr>
            <a:spLocks noGrp="1" noChangeArrowheads="1"/>
          </p:cNvSpPr>
          <p:nvPr>
            <p:ph type="title"/>
          </p:nvPr>
        </p:nvSpPr>
        <p:spPr/>
        <p:txBody>
          <a:bodyPr/>
          <a:lstStyle/>
          <a:p>
            <a:pPr eaLnBrk="1" hangingPunct="1"/>
            <a:r>
              <a:rPr lang="en-US" altLang="en-US"/>
              <a:t>About This Course</a:t>
            </a:r>
          </a:p>
        </p:txBody>
      </p:sp>
      <p:sp>
        <p:nvSpPr>
          <p:cNvPr id="12291" name="Rectangle 3">
            <a:extLst>
              <a:ext uri="{FF2B5EF4-FFF2-40B4-BE49-F238E27FC236}">
                <a16:creationId xmlns:a16="http://schemas.microsoft.com/office/drawing/2014/main" id="{EB433741-AD2F-4F6F-81B0-6EC7AB66294B}"/>
              </a:ext>
            </a:extLst>
          </p:cNvPr>
          <p:cNvSpPr>
            <a:spLocks noGrp="1" noChangeArrowheads="1"/>
          </p:cNvSpPr>
          <p:nvPr>
            <p:ph type="body" idx="1"/>
          </p:nvPr>
        </p:nvSpPr>
        <p:spPr/>
        <p:txBody>
          <a:bodyPr/>
          <a:lstStyle/>
          <a:p>
            <a:pPr eaLnBrk="1" hangingPunct="1"/>
            <a:r>
              <a:rPr lang="en-US" altLang="en-US" sz="2800"/>
              <a:t>It is a course on Software Design</a:t>
            </a:r>
          </a:p>
          <a:p>
            <a:pPr lvl="1" eaLnBrk="1" hangingPunct="1"/>
            <a:r>
              <a:rPr lang="en-US" altLang="en-US" sz="2400"/>
              <a:t>More specifically, </a:t>
            </a:r>
            <a:r>
              <a:rPr lang="en-US" altLang="en-US" sz="2400" i="1"/>
              <a:t>Physical</a:t>
            </a:r>
            <a:r>
              <a:rPr lang="en-US" altLang="en-US" sz="2400"/>
              <a:t> </a:t>
            </a:r>
            <a:r>
              <a:rPr lang="en-US" altLang="en-US" sz="2400" i="1"/>
              <a:t>Design</a:t>
            </a:r>
          </a:p>
          <a:p>
            <a:pPr lvl="2" eaLnBrk="1" hangingPunct="1"/>
            <a:r>
              <a:rPr lang="en-US" altLang="en-US" sz="2000"/>
              <a:t>What happens after </a:t>
            </a:r>
            <a:r>
              <a:rPr lang="en-US" altLang="en-US" sz="2000" i="1"/>
              <a:t>Conceptual</a:t>
            </a:r>
            <a:r>
              <a:rPr lang="en-US" altLang="en-US" sz="2000"/>
              <a:t> </a:t>
            </a:r>
            <a:r>
              <a:rPr lang="en-US" altLang="en-US" sz="2000" i="1"/>
              <a:t>Design</a:t>
            </a:r>
          </a:p>
          <a:p>
            <a:pPr lvl="2" eaLnBrk="1" hangingPunct="1"/>
            <a:r>
              <a:rPr lang="en-US" altLang="en-US" sz="2000"/>
              <a:t>We talk about entities (classes) and their relationships</a:t>
            </a:r>
          </a:p>
          <a:p>
            <a:pPr eaLnBrk="1" hangingPunct="1"/>
            <a:r>
              <a:rPr lang="en-US" altLang="en-US" sz="2800"/>
              <a:t>We will emphasize Design Patterns</a:t>
            </a:r>
          </a:p>
          <a:p>
            <a:pPr lvl="1" eaLnBrk="1" hangingPunct="1"/>
            <a:r>
              <a:rPr lang="en-US" altLang="en-US" sz="2400"/>
              <a:t>Object-oriented solutions to commonly-occurring software design problems</a:t>
            </a:r>
          </a:p>
          <a:p>
            <a:pPr lvl="1" eaLnBrk="1" hangingPunct="1"/>
            <a:r>
              <a:rPr lang="en-US" altLang="en-US" sz="2400"/>
              <a:t>The solutions are </a:t>
            </a:r>
            <a:r>
              <a:rPr lang="en-US" altLang="en-US" sz="2400" i="1"/>
              <a:t>not</a:t>
            </a:r>
            <a:r>
              <a:rPr lang="en-US" altLang="en-US" sz="2400"/>
              <a:t> code – they can be applied in many different contexts in any OO language</a:t>
            </a:r>
          </a:p>
        </p:txBody>
      </p:sp>
    </p:spTree>
    <p:extLst>
      <p:ext uri="{BB962C8B-B14F-4D97-AF65-F5344CB8AC3E}">
        <p14:creationId xmlns:p14="http://schemas.microsoft.com/office/powerpoint/2010/main" val="663470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3" end="3"/>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2291">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 </a:t>
            </a:r>
          </a:p>
        </p:txBody>
      </p:sp>
      <p:pic>
        <p:nvPicPr>
          <p:cNvPr id="4" name="Content Placeholder 3">
            <a:extLst>
              <a:ext uri="{FF2B5EF4-FFF2-40B4-BE49-F238E27FC236}">
                <a16:creationId xmlns:a16="http://schemas.microsoft.com/office/drawing/2014/main" id="{EBAC06B4-F822-4614-A5EB-274DA12F5BF9}"/>
              </a:ext>
            </a:extLst>
          </p:cNvPr>
          <p:cNvPicPr>
            <a:picLocks noGrp="1" noChangeAspect="1"/>
          </p:cNvPicPr>
          <p:nvPr>
            <p:ph sz="quarter" idx="1"/>
          </p:nvPr>
        </p:nvPicPr>
        <p:blipFill>
          <a:blip r:embed="rId3"/>
          <a:stretch>
            <a:fillRect/>
          </a:stretch>
        </p:blipFill>
        <p:spPr>
          <a:xfrm>
            <a:off x="685800" y="2362200"/>
            <a:ext cx="7620000" cy="1208904"/>
          </a:xfrm>
          <a:prstGeom prst="rect">
            <a:avLst/>
          </a:prstGeom>
        </p:spPr>
      </p:pic>
      <p:pic>
        <p:nvPicPr>
          <p:cNvPr id="5" name="Picture 4">
            <a:extLst>
              <a:ext uri="{FF2B5EF4-FFF2-40B4-BE49-F238E27FC236}">
                <a16:creationId xmlns:a16="http://schemas.microsoft.com/office/drawing/2014/main" id="{8184A679-0AF5-4F05-9B0F-59BEF8C36B43}"/>
              </a:ext>
            </a:extLst>
          </p:cNvPr>
          <p:cNvPicPr>
            <a:picLocks noChangeAspect="1"/>
          </p:cNvPicPr>
          <p:nvPr/>
        </p:nvPicPr>
        <p:blipFill>
          <a:blip r:embed="rId4"/>
          <a:stretch>
            <a:fillRect/>
          </a:stretch>
        </p:blipFill>
        <p:spPr>
          <a:xfrm>
            <a:off x="6629400" y="419100"/>
            <a:ext cx="1343025" cy="1752600"/>
          </a:xfrm>
          <a:prstGeom prst="rect">
            <a:avLst/>
          </a:prstGeom>
        </p:spPr>
      </p:pic>
      <p:pic>
        <p:nvPicPr>
          <p:cNvPr id="6" name="Picture 5">
            <a:extLst>
              <a:ext uri="{FF2B5EF4-FFF2-40B4-BE49-F238E27FC236}">
                <a16:creationId xmlns:a16="http://schemas.microsoft.com/office/drawing/2014/main" id="{8DEC4642-B9E3-4682-B3B9-C311C78B8487}"/>
              </a:ext>
            </a:extLst>
          </p:cNvPr>
          <p:cNvPicPr>
            <a:picLocks noChangeAspect="1"/>
          </p:cNvPicPr>
          <p:nvPr/>
        </p:nvPicPr>
        <p:blipFill>
          <a:blip r:embed="rId5"/>
          <a:stretch>
            <a:fillRect/>
          </a:stretch>
        </p:blipFill>
        <p:spPr>
          <a:xfrm>
            <a:off x="685800" y="4191000"/>
            <a:ext cx="7881937" cy="1230762"/>
          </a:xfrm>
          <a:prstGeom prst="rect">
            <a:avLst/>
          </a:prstGeom>
        </p:spPr>
      </p:pic>
    </p:spTree>
    <p:extLst>
      <p:ext uri="{BB962C8B-B14F-4D97-AF65-F5344CB8AC3E}">
        <p14:creationId xmlns:p14="http://schemas.microsoft.com/office/powerpoint/2010/main" val="171620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Identify What Changes</a:t>
            </a:r>
          </a:p>
        </p:txBody>
      </p:sp>
      <p:pic>
        <p:nvPicPr>
          <p:cNvPr id="4" name="Content Placeholder 3">
            <a:extLst>
              <a:ext uri="{FF2B5EF4-FFF2-40B4-BE49-F238E27FC236}">
                <a16:creationId xmlns:a16="http://schemas.microsoft.com/office/drawing/2014/main" id="{C362FE11-4792-427D-AE15-E12933B4DBFB}"/>
              </a:ext>
            </a:extLst>
          </p:cNvPr>
          <p:cNvPicPr>
            <a:picLocks noGrp="1" noChangeAspect="1"/>
          </p:cNvPicPr>
          <p:nvPr>
            <p:ph sz="quarter" idx="1"/>
          </p:nvPr>
        </p:nvPicPr>
        <p:blipFill>
          <a:blip r:embed="rId3"/>
          <a:stretch>
            <a:fillRect/>
          </a:stretch>
        </p:blipFill>
        <p:spPr>
          <a:xfrm>
            <a:off x="1135234" y="1600200"/>
            <a:ext cx="7178331" cy="4419600"/>
          </a:xfrm>
          <a:prstGeom prst="rect">
            <a:avLst/>
          </a:prstGeom>
        </p:spPr>
      </p:pic>
    </p:spTree>
    <p:extLst>
      <p:ext uri="{BB962C8B-B14F-4D97-AF65-F5344CB8AC3E}">
        <p14:creationId xmlns:p14="http://schemas.microsoft.com/office/powerpoint/2010/main" val="2871746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Design Principle #2</a:t>
            </a:r>
          </a:p>
        </p:txBody>
      </p:sp>
      <p:pic>
        <p:nvPicPr>
          <p:cNvPr id="4" name="Content Placeholder 3">
            <a:extLst>
              <a:ext uri="{FF2B5EF4-FFF2-40B4-BE49-F238E27FC236}">
                <a16:creationId xmlns:a16="http://schemas.microsoft.com/office/drawing/2014/main" id="{F66CEFED-59B3-40BF-AD5B-90051463BFA1}"/>
              </a:ext>
            </a:extLst>
          </p:cNvPr>
          <p:cNvPicPr>
            <a:picLocks noGrp="1" noChangeAspect="1"/>
          </p:cNvPicPr>
          <p:nvPr>
            <p:ph sz="quarter" idx="1"/>
          </p:nvPr>
        </p:nvPicPr>
        <p:blipFill>
          <a:blip r:embed="rId3"/>
          <a:stretch>
            <a:fillRect/>
          </a:stretch>
        </p:blipFill>
        <p:spPr>
          <a:xfrm>
            <a:off x="609600" y="2133600"/>
            <a:ext cx="7591425" cy="714375"/>
          </a:xfrm>
          <a:prstGeom prst="rect">
            <a:avLst/>
          </a:prstGeom>
        </p:spPr>
      </p:pic>
    </p:spTree>
    <p:extLst>
      <p:ext uri="{BB962C8B-B14F-4D97-AF65-F5344CB8AC3E}">
        <p14:creationId xmlns:p14="http://schemas.microsoft.com/office/powerpoint/2010/main" val="3635330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normAutofit/>
          </a:bodyPr>
          <a:lstStyle/>
          <a:p>
            <a:r>
              <a:rPr lang="en-US" dirty="0"/>
              <a:t>Identifying What Changes</a:t>
            </a:r>
            <a:br>
              <a:rPr lang="en-US" dirty="0"/>
            </a:br>
            <a:r>
              <a:rPr lang="en-US" sz="2200" dirty="0"/>
              <a:t>(and separate it)</a:t>
            </a:r>
          </a:p>
        </p:txBody>
      </p:sp>
      <p:pic>
        <p:nvPicPr>
          <p:cNvPr id="4" name="Content Placeholder 3">
            <a:extLst>
              <a:ext uri="{FF2B5EF4-FFF2-40B4-BE49-F238E27FC236}">
                <a16:creationId xmlns:a16="http://schemas.microsoft.com/office/drawing/2014/main" id="{C442C69C-73DD-4952-8FA0-1779314B3ECF}"/>
              </a:ext>
            </a:extLst>
          </p:cNvPr>
          <p:cNvPicPr>
            <a:picLocks noGrp="1" noChangeAspect="1"/>
          </p:cNvPicPr>
          <p:nvPr>
            <p:ph sz="quarter" idx="1"/>
          </p:nvPr>
        </p:nvPicPr>
        <p:blipFill>
          <a:blip r:embed="rId3"/>
          <a:stretch>
            <a:fillRect/>
          </a:stretch>
        </p:blipFill>
        <p:spPr>
          <a:xfrm>
            <a:off x="762000" y="1676400"/>
            <a:ext cx="7620000" cy="3695264"/>
          </a:xfrm>
          <a:prstGeom prst="rect">
            <a:avLst/>
          </a:prstGeom>
        </p:spPr>
      </p:pic>
    </p:spTree>
    <p:extLst>
      <p:ext uri="{BB962C8B-B14F-4D97-AF65-F5344CB8AC3E}">
        <p14:creationId xmlns:p14="http://schemas.microsoft.com/office/powerpoint/2010/main" val="3767523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Programming to an Interface</a:t>
            </a:r>
          </a:p>
        </p:txBody>
      </p:sp>
      <p:pic>
        <p:nvPicPr>
          <p:cNvPr id="4" name="Content Placeholder 3">
            <a:extLst>
              <a:ext uri="{FF2B5EF4-FFF2-40B4-BE49-F238E27FC236}">
                <a16:creationId xmlns:a16="http://schemas.microsoft.com/office/drawing/2014/main" id="{1CA1DF91-1D53-4616-871A-54DDC6319EC2}"/>
              </a:ext>
            </a:extLst>
          </p:cNvPr>
          <p:cNvPicPr>
            <a:picLocks noGrp="1" noChangeAspect="1"/>
          </p:cNvPicPr>
          <p:nvPr>
            <p:ph sz="quarter" idx="1"/>
          </p:nvPr>
        </p:nvPicPr>
        <p:blipFill>
          <a:blip r:embed="rId3"/>
          <a:stretch>
            <a:fillRect/>
          </a:stretch>
        </p:blipFill>
        <p:spPr>
          <a:xfrm>
            <a:off x="685800" y="2286000"/>
            <a:ext cx="7620000" cy="2328984"/>
          </a:xfrm>
          <a:prstGeom prst="rect">
            <a:avLst/>
          </a:prstGeom>
        </p:spPr>
      </p:pic>
    </p:spTree>
    <p:extLst>
      <p:ext uri="{BB962C8B-B14F-4D97-AF65-F5344CB8AC3E}">
        <p14:creationId xmlns:p14="http://schemas.microsoft.com/office/powerpoint/2010/main" val="4014652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Programming to an Interface</a:t>
            </a:r>
          </a:p>
        </p:txBody>
      </p:sp>
      <p:pic>
        <p:nvPicPr>
          <p:cNvPr id="5" name="Content Placeholder 4">
            <a:extLst>
              <a:ext uri="{FF2B5EF4-FFF2-40B4-BE49-F238E27FC236}">
                <a16:creationId xmlns:a16="http://schemas.microsoft.com/office/drawing/2014/main" id="{4B45599B-2FCC-41B9-9629-969E7BC5B8A9}"/>
              </a:ext>
            </a:extLst>
          </p:cNvPr>
          <p:cNvPicPr>
            <a:picLocks noGrp="1" noChangeAspect="1"/>
          </p:cNvPicPr>
          <p:nvPr>
            <p:ph sz="quarter" idx="1"/>
          </p:nvPr>
        </p:nvPicPr>
        <p:blipFill>
          <a:blip r:embed="rId3"/>
          <a:stretch>
            <a:fillRect/>
          </a:stretch>
        </p:blipFill>
        <p:spPr>
          <a:xfrm>
            <a:off x="2362200" y="1676400"/>
            <a:ext cx="6324600" cy="4049501"/>
          </a:xfrm>
          <a:prstGeom prst="rect">
            <a:avLst/>
          </a:prstGeom>
        </p:spPr>
      </p:pic>
      <p:pic>
        <p:nvPicPr>
          <p:cNvPr id="6" name="Picture 5">
            <a:extLst>
              <a:ext uri="{FF2B5EF4-FFF2-40B4-BE49-F238E27FC236}">
                <a16:creationId xmlns:a16="http://schemas.microsoft.com/office/drawing/2014/main" id="{1EABBD3B-B3FC-47B0-83E0-97064C1E39FB}"/>
              </a:ext>
            </a:extLst>
          </p:cNvPr>
          <p:cNvPicPr>
            <a:picLocks noChangeAspect="1"/>
          </p:cNvPicPr>
          <p:nvPr/>
        </p:nvPicPr>
        <p:blipFill>
          <a:blip r:embed="rId4"/>
          <a:stretch>
            <a:fillRect/>
          </a:stretch>
        </p:blipFill>
        <p:spPr>
          <a:xfrm>
            <a:off x="228600" y="1828800"/>
            <a:ext cx="3844480" cy="2325780"/>
          </a:xfrm>
          <a:prstGeom prst="rect">
            <a:avLst/>
          </a:prstGeom>
        </p:spPr>
      </p:pic>
    </p:spTree>
    <p:extLst>
      <p:ext uri="{BB962C8B-B14F-4D97-AF65-F5344CB8AC3E}">
        <p14:creationId xmlns:p14="http://schemas.microsoft.com/office/powerpoint/2010/main" val="15260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0776-E91F-4F4F-9C9F-ABFE331FC53A}"/>
              </a:ext>
            </a:extLst>
          </p:cNvPr>
          <p:cNvSpPr>
            <a:spLocks noGrp="1"/>
          </p:cNvSpPr>
          <p:nvPr>
            <p:ph type="title"/>
          </p:nvPr>
        </p:nvSpPr>
        <p:spPr/>
        <p:txBody>
          <a:bodyPr/>
          <a:lstStyle/>
          <a:p>
            <a:r>
              <a:rPr lang="en-US" dirty="0"/>
              <a:t>Typical UML for Strategy</a:t>
            </a:r>
          </a:p>
        </p:txBody>
      </p:sp>
      <p:pic>
        <p:nvPicPr>
          <p:cNvPr id="4" name="Content Placeholder 3">
            <a:extLst>
              <a:ext uri="{FF2B5EF4-FFF2-40B4-BE49-F238E27FC236}">
                <a16:creationId xmlns:a16="http://schemas.microsoft.com/office/drawing/2014/main" id="{1377D69A-04A6-4CDC-BE8F-C2227A95998E}"/>
              </a:ext>
            </a:extLst>
          </p:cNvPr>
          <p:cNvPicPr>
            <a:picLocks noGrp="1" noChangeAspect="1"/>
          </p:cNvPicPr>
          <p:nvPr>
            <p:ph sz="quarter" idx="1"/>
          </p:nvPr>
        </p:nvPicPr>
        <p:blipFill>
          <a:blip r:embed="rId3"/>
          <a:stretch>
            <a:fillRect/>
          </a:stretch>
        </p:blipFill>
        <p:spPr>
          <a:xfrm>
            <a:off x="914400" y="2414506"/>
            <a:ext cx="7620000" cy="2790988"/>
          </a:xfrm>
          <a:prstGeom prst="rect">
            <a:avLst/>
          </a:prstGeom>
        </p:spPr>
      </p:pic>
      <p:pic>
        <p:nvPicPr>
          <p:cNvPr id="5" name="Content Placeholder 3">
            <a:extLst>
              <a:ext uri="{FF2B5EF4-FFF2-40B4-BE49-F238E27FC236}">
                <a16:creationId xmlns:a16="http://schemas.microsoft.com/office/drawing/2014/main" id="{F0430BBA-5557-416C-BACC-79AAD0204EEC}"/>
              </a:ext>
            </a:extLst>
          </p:cNvPr>
          <p:cNvPicPr>
            <a:picLocks noChangeAspect="1"/>
          </p:cNvPicPr>
          <p:nvPr/>
        </p:nvPicPr>
        <p:blipFill>
          <a:blip r:embed="rId4"/>
          <a:stretch>
            <a:fillRect/>
          </a:stretch>
        </p:blipFill>
        <p:spPr>
          <a:xfrm>
            <a:off x="1066800" y="4953000"/>
            <a:ext cx="6172200" cy="139202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9" name="Ink 8">
                <a:extLst>
                  <a:ext uri="{FF2B5EF4-FFF2-40B4-BE49-F238E27FC236}">
                    <a16:creationId xmlns:a16="http://schemas.microsoft.com/office/drawing/2014/main" id="{90E7DD6F-314A-4E3E-8563-B5C44602487C}"/>
                  </a:ext>
                </a:extLst>
              </p14:cNvPr>
              <p14:cNvContentPartPr/>
              <p14:nvPr/>
            </p14:nvContentPartPr>
            <p14:xfrm>
              <a:off x="7587231" y="1706724"/>
              <a:ext cx="259200" cy="383400"/>
            </p14:xfrm>
          </p:contentPart>
        </mc:Choice>
        <mc:Fallback xmlns="">
          <p:pic>
            <p:nvPicPr>
              <p:cNvPr id="9" name="Ink 8">
                <a:extLst>
                  <a:ext uri="{FF2B5EF4-FFF2-40B4-BE49-F238E27FC236}">
                    <a16:creationId xmlns:a16="http://schemas.microsoft.com/office/drawing/2014/main" id="{90E7DD6F-314A-4E3E-8563-B5C44602487C}"/>
                  </a:ext>
                </a:extLst>
              </p:cNvPr>
              <p:cNvPicPr/>
              <p:nvPr/>
            </p:nvPicPr>
            <p:blipFill>
              <a:blip r:embed="rId6"/>
              <a:stretch>
                <a:fillRect/>
              </a:stretch>
            </p:blipFill>
            <p:spPr>
              <a:xfrm>
                <a:off x="7569231" y="1598825"/>
                <a:ext cx="294840" cy="598838"/>
              </a:xfrm>
              <a:prstGeom prst="rect">
                <a:avLst/>
              </a:prstGeom>
            </p:spPr>
          </p:pic>
        </mc:Fallback>
      </mc:AlternateContent>
      <p:pic>
        <p:nvPicPr>
          <p:cNvPr id="6" name="Picture 5">
            <a:extLst>
              <a:ext uri="{FF2B5EF4-FFF2-40B4-BE49-F238E27FC236}">
                <a16:creationId xmlns:a16="http://schemas.microsoft.com/office/drawing/2014/main" id="{2722DD26-73CD-48F2-B592-025A1AF0C3E8}"/>
              </a:ext>
            </a:extLst>
          </p:cNvPr>
          <p:cNvPicPr>
            <a:picLocks noChangeAspect="1"/>
          </p:cNvPicPr>
          <p:nvPr/>
        </p:nvPicPr>
        <p:blipFill>
          <a:blip r:embed="rId7"/>
          <a:stretch>
            <a:fillRect/>
          </a:stretch>
        </p:blipFill>
        <p:spPr>
          <a:xfrm>
            <a:off x="7182341" y="1444480"/>
            <a:ext cx="1457325" cy="1085850"/>
          </a:xfrm>
          <a:prstGeom prst="rect">
            <a:avLst/>
          </a:prstGeom>
        </p:spPr>
      </p:pic>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0FC357BD-E671-4DBF-A66A-8C0F663C68CD}"/>
                  </a:ext>
                </a:extLst>
              </p14:cNvPr>
              <p14:cNvContentPartPr/>
              <p14:nvPr/>
            </p14:nvContentPartPr>
            <p14:xfrm>
              <a:off x="2006929" y="1686726"/>
              <a:ext cx="5157720" cy="1090080"/>
            </p14:xfrm>
          </p:contentPart>
        </mc:Choice>
        <mc:Fallback xmlns="">
          <p:pic>
            <p:nvPicPr>
              <p:cNvPr id="22" name="Ink 21">
                <a:extLst>
                  <a:ext uri="{FF2B5EF4-FFF2-40B4-BE49-F238E27FC236}">
                    <a16:creationId xmlns:a16="http://schemas.microsoft.com/office/drawing/2014/main" id="{0FC357BD-E671-4DBF-A66A-8C0F663C68CD}"/>
                  </a:ext>
                </a:extLst>
              </p:cNvPr>
              <p:cNvPicPr/>
              <p:nvPr/>
            </p:nvPicPr>
            <p:blipFill>
              <a:blip r:embed="rId9"/>
              <a:stretch>
                <a:fillRect/>
              </a:stretch>
            </p:blipFill>
            <p:spPr>
              <a:xfrm>
                <a:off x="1971289" y="1651086"/>
                <a:ext cx="5229360" cy="1161720"/>
              </a:xfrm>
              <a:prstGeom prst="rect">
                <a:avLst/>
              </a:prstGeom>
            </p:spPr>
          </p:pic>
        </mc:Fallback>
      </mc:AlternateContent>
      <p:sp>
        <p:nvSpPr>
          <p:cNvPr id="23" name="TextBox 22">
            <a:extLst>
              <a:ext uri="{FF2B5EF4-FFF2-40B4-BE49-F238E27FC236}">
                <a16:creationId xmlns:a16="http://schemas.microsoft.com/office/drawing/2014/main" id="{7AE3716C-B28B-4BF0-9169-2FC41A4C7C07}"/>
              </a:ext>
            </a:extLst>
          </p:cNvPr>
          <p:cNvSpPr txBox="1"/>
          <p:nvPr/>
        </p:nvSpPr>
        <p:spPr>
          <a:xfrm>
            <a:off x="637178" y="1709812"/>
            <a:ext cx="2362200" cy="307777"/>
          </a:xfrm>
          <a:prstGeom prst="rect">
            <a:avLst/>
          </a:prstGeom>
          <a:noFill/>
        </p:spPr>
        <p:txBody>
          <a:bodyPr wrap="square" rtlCol="0">
            <a:spAutoFit/>
          </a:bodyPr>
          <a:lstStyle/>
          <a:p>
            <a:r>
              <a:rPr lang="en-US" sz="1400" dirty="0"/>
              <a:t>Calls object methods</a:t>
            </a:r>
          </a:p>
        </p:txBody>
      </p:sp>
      <p:sp>
        <p:nvSpPr>
          <p:cNvPr id="24" name="TextBox 23">
            <a:extLst>
              <a:ext uri="{FF2B5EF4-FFF2-40B4-BE49-F238E27FC236}">
                <a16:creationId xmlns:a16="http://schemas.microsoft.com/office/drawing/2014/main" id="{14E7A79E-1D5B-431B-989C-C65ECB1F61B8}"/>
              </a:ext>
            </a:extLst>
          </p:cNvPr>
          <p:cNvSpPr txBox="1"/>
          <p:nvPr/>
        </p:nvSpPr>
        <p:spPr>
          <a:xfrm>
            <a:off x="6828550" y="2785108"/>
            <a:ext cx="1630871" cy="307777"/>
          </a:xfrm>
          <a:prstGeom prst="rect">
            <a:avLst/>
          </a:prstGeom>
          <a:noFill/>
        </p:spPr>
        <p:txBody>
          <a:bodyPr wrap="square" rtlCol="0">
            <a:spAutoFit/>
          </a:bodyPr>
          <a:lstStyle/>
          <a:p>
            <a:r>
              <a:rPr lang="en-US" sz="1400" dirty="0"/>
              <a:t>Selects Algorithm</a:t>
            </a:r>
          </a:p>
        </p:txBody>
      </p:sp>
    </p:spTree>
    <p:extLst>
      <p:ext uri="{BB962C8B-B14F-4D97-AF65-F5344CB8AC3E}">
        <p14:creationId xmlns:p14="http://schemas.microsoft.com/office/powerpoint/2010/main" val="5733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9FE-C8C9-4B9E-B78A-8F0C7739B672}"/>
              </a:ext>
            </a:extLst>
          </p:cNvPr>
          <p:cNvSpPr>
            <a:spLocks noGrp="1"/>
          </p:cNvSpPr>
          <p:nvPr>
            <p:ph type="title"/>
          </p:nvPr>
        </p:nvSpPr>
        <p:spPr/>
        <p:txBody>
          <a:bodyPr/>
          <a:lstStyle/>
          <a:p>
            <a:r>
              <a:rPr lang="en-US" dirty="0"/>
              <a:t>Principles in Strategy</a:t>
            </a:r>
          </a:p>
        </p:txBody>
      </p:sp>
      <p:pic>
        <p:nvPicPr>
          <p:cNvPr id="4" name="Content Placeholder 3">
            <a:extLst>
              <a:ext uri="{FF2B5EF4-FFF2-40B4-BE49-F238E27FC236}">
                <a16:creationId xmlns:a16="http://schemas.microsoft.com/office/drawing/2014/main" id="{53F12B13-468A-4016-A895-A0B3D40E3A5F}"/>
              </a:ext>
            </a:extLst>
          </p:cNvPr>
          <p:cNvPicPr>
            <a:picLocks noGrp="1" noChangeAspect="1"/>
          </p:cNvPicPr>
          <p:nvPr>
            <p:ph sz="quarter" idx="1"/>
          </p:nvPr>
        </p:nvPicPr>
        <p:blipFill>
          <a:blip r:embed="rId2"/>
          <a:stretch>
            <a:fillRect/>
          </a:stretch>
        </p:blipFill>
        <p:spPr>
          <a:xfrm>
            <a:off x="2662393" y="1451366"/>
            <a:ext cx="4171987" cy="1425509"/>
          </a:xfrm>
          <a:prstGeom prst="rect">
            <a:avLst/>
          </a:prstGeom>
        </p:spPr>
      </p:pic>
      <p:pic>
        <p:nvPicPr>
          <p:cNvPr id="5" name="Picture 4">
            <a:extLst>
              <a:ext uri="{FF2B5EF4-FFF2-40B4-BE49-F238E27FC236}">
                <a16:creationId xmlns:a16="http://schemas.microsoft.com/office/drawing/2014/main" id="{EEA41511-AD25-49BE-ACE0-85DB245E5A58}"/>
              </a:ext>
            </a:extLst>
          </p:cNvPr>
          <p:cNvPicPr>
            <a:picLocks noChangeAspect="1"/>
          </p:cNvPicPr>
          <p:nvPr/>
        </p:nvPicPr>
        <p:blipFill>
          <a:blip r:embed="rId3"/>
          <a:stretch>
            <a:fillRect/>
          </a:stretch>
        </p:blipFill>
        <p:spPr>
          <a:xfrm>
            <a:off x="2619933" y="2843258"/>
            <a:ext cx="4214447" cy="1258561"/>
          </a:xfrm>
          <a:prstGeom prst="rect">
            <a:avLst/>
          </a:prstGeom>
        </p:spPr>
      </p:pic>
      <p:pic>
        <p:nvPicPr>
          <p:cNvPr id="6" name="Picture 5">
            <a:extLst>
              <a:ext uri="{FF2B5EF4-FFF2-40B4-BE49-F238E27FC236}">
                <a16:creationId xmlns:a16="http://schemas.microsoft.com/office/drawing/2014/main" id="{A56C8ABA-45FC-4DDE-81C1-1C31961C991E}"/>
              </a:ext>
            </a:extLst>
          </p:cNvPr>
          <p:cNvPicPr>
            <a:picLocks noChangeAspect="1"/>
          </p:cNvPicPr>
          <p:nvPr/>
        </p:nvPicPr>
        <p:blipFill>
          <a:blip r:embed="rId4"/>
          <a:stretch>
            <a:fillRect/>
          </a:stretch>
        </p:blipFill>
        <p:spPr>
          <a:xfrm>
            <a:off x="2687377" y="4206419"/>
            <a:ext cx="4271403" cy="1253564"/>
          </a:xfrm>
          <a:prstGeom prst="rect">
            <a:avLst/>
          </a:prstGeom>
        </p:spPr>
      </p:pic>
    </p:spTree>
    <p:extLst>
      <p:ext uri="{BB962C8B-B14F-4D97-AF65-F5344CB8AC3E}">
        <p14:creationId xmlns:p14="http://schemas.microsoft.com/office/powerpoint/2010/main" val="3442130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Programming to an Interface</a:t>
            </a:r>
          </a:p>
        </p:txBody>
      </p:sp>
      <p:pic>
        <p:nvPicPr>
          <p:cNvPr id="6" name="Content Placeholder 5">
            <a:extLst>
              <a:ext uri="{FF2B5EF4-FFF2-40B4-BE49-F238E27FC236}">
                <a16:creationId xmlns:a16="http://schemas.microsoft.com/office/drawing/2014/main" id="{7BEDA36D-1447-42FE-B1F9-407140583962}"/>
              </a:ext>
            </a:extLst>
          </p:cNvPr>
          <p:cNvPicPr>
            <a:picLocks noGrp="1" noChangeAspect="1"/>
          </p:cNvPicPr>
          <p:nvPr>
            <p:ph sz="quarter" idx="1"/>
          </p:nvPr>
        </p:nvPicPr>
        <p:blipFill>
          <a:blip r:embed="rId3"/>
          <a:stretch>
            <a:fillRect/>
          </a:stretch>
        </p:blipFill>
        <p:spPr>
          <a:xfrm>
            <a:off x="609600" y="1676400"/>
            <a:ext cx="7620000" cy="2224522"/>
          </a:xfrm>
          <a:prstGeom prst="rect">
            <a:avLst/>
          </a:prstGeom>
        </p:spPr>
      </p:pic>
    </p:spTree>
    <p:extLst>
      <p:ext uri="{BB962C8B-B14F-4D97-AF65-F5344CB8AC3E}">
        <p14:creationId xmlns:p14="http://schemas.microsoft.com/office/powerpoint/2010/main" val="1338454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Programming to an Interface</a:t>
            </a:r>
          </a:p>
        </p:txBody>
      </p:sp>
      <p:pic>
        <p:nvPicPr>
          <p:cNvPr id="4" name="Content Placeholder 3">
            <a:extLst>
              <a:ext uri="{FF2B5EF4-FFF2-40B4-BE49-F238E27FC236}">
                <a16:creationId xmlns:a16="http://schemas.microsoft.com/office/drawing/2014/main" id="{66C15647-3EBA-4E1E-B023-3150E85F6AD0}"/>
              </a:ext>
            </a:extLst>
          </p:cNvPr>
          <p:cNvPicPr>
            <a:picLocks noGrp="1" noChangeAspect="1"/>
          </p:cNvPicPr>
          <p:nvPr>
            <p:ph sz="quarter" idx="1"/>
          </p:nvPr>
        </p:nvPicPr>
        <p:blipFill>
          <a:blip r:embed="rId3"/>
          <a:stretch>
            <a:fillRect/>
          </a:stretch>
        </p:blipFill>
        <p:spPr>
          <a:xfrm>
            <a:off x="685800" y="1905000"/>
            <a:ext cx="7620000" cy="2253318"/>
          </a:xfrm>
          <a:prstGeom prst="rect">
            <a:avLst/>
          </a:prstGeom>
        </p:spPr>
      </p:pic>
    </p:spTree>
    <p:extLst>
      <p:ext uri="{BB962C8B-B14F-4D97-AF65-F5344CB8AC3E}">
        <p14:creationId xmlns:p14="http://schemas.microsoft.com/office/powerpoint/2010/main" val="111704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05C5-B7A7-8579-7563-5E968C84A459}"/>
              </a:ext>
            </a:extLst>
          </p:cNvPr>
          <p:cNvSpPr>
            <a:spLocks noGrp="1"/>
          </p:cNvSpPr>
          <p:nvPr>
            <p:ph type="title"/>
          </p:nvPr>
        </p:nvSpPr>
        <p:spPr/>
        <p:txBody>
          <a:bodyPr/>
          <a:lstStyle/>
          <a:p>
            <a:r>
              <a:rPr lang="en-US" dirty="0"/>
              <a:t>Assignments</a:t>
            </a:r>
          </a:p>
        </p:txBody>
      </p:sp>
      <p:pic>
        <p:nvPicPr>
          <p:cNvPr id="4" name="Content Placeholder 3" descr="Text&#10;&#10;Description automatically generated">
            <a:extLst>
              <a:ext uri="{FF2B5EF4-FFF2-40B4-BE49-F238E27FC236}">
                <a16:creationId xmlns:a16="http://schemas.microsoft.com/office/drawing/2014/main" id="{3B30AE65-70B8-E83E-FF08-7DFEA4942DA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7360" y="2133600"/>
            <a:ext cx="8487003" cy="1143000"/>
          </a:xfrm>
          <a:prstGeom prst="rect">
            <a:avLst/>
          </a:prstGeom>
        </p:spPr>
      </p:pic>
    </p:spTree>
    <p:extLst>
      <p:ext uri="{BB962C8B-B14F-4D97-AF65-F5344CB8AC3E}">
        <p14:creationId xmlns:p14="http://schemas.microsoft.com/office/powerpoint/2010/main" val="3540543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endParaRPr lang="en-US" dirty="0"/>
          </a:p>
        </p:txBody>
      </p:sp>
      <p:pic>
        <p:nvPicPr>
          <p:cNvPr id="4" name="Content Placeholder 3">
            <a:extLst>
              <a:ext uri="{FF2B5EF4-FFF2-40B4-BE49-F238E27FC236}">
                <a16:creationId xmlns:a16="http://schemas.microsoft.com/office/drawing/2014/main" id="{3F037116-CDB8-457F-BFDC-80D8ADE98817}"/>
              </a:ext>
            </a:extLst>
          </p:cNvPr>
          <p:cNvPicPr>
            <a:picLocks noGrp="1" noChangeAspect="1"/>
          </p:cNvPicPr>
          <p:nvPr>
            <p:ph sz="quarter" idx="1"/>
          </p:nvPr>
        </p:nvPicPr>
        <p:blipFill>
          <a:blip r:embed="rId3"/>
          <a:stretch>
            <a:fillRect/>
          </a:stretch>
        </p:blipFill>
        <p:spPr>
          <a:xfrm>
            <a:off x="609600" y="533400"/>
            <a:ext cx="7620000" cy="4278862"/>
          </a:xfrm>
          <a:prstGeom prst="rect">
            <a:avLst/>
          </a:prstGeom>
        </p:spPr>
      </p:pic>
      <p:pic>
        <p:nvPicPr>
          <p:cNvPr id="5" name="Content Placeholder 3">
            <a:extLst>
              <a:ext uri="{FF2B5EF4-FFF2-40B4-BE49-F238E27FC236}">
                <a16:creationId xmlns:a16="http://schemas.microsoft.com/office/drawing/2014/main" id="{E0CDB9F0-0D4B-4D33-8C5A-47E42AED9626}"/>
              </a:ext>
            </a:extLst>
          </p:cNvPr>
          <p:cNvPicPr>
            <a:picLocks noChangeAspect="1"/>
          </p:cNvPicPr>
          <p:nvPr/>
        </p:nvPicPr>
        <p:blipFill>
          <a:blip r:embed="rId4"/>
          <a:stretch>
            <a:fillRect/>
          </a:stretch>
        </p:blipFill>
        <p:spPr>
          <a:xfrm>
            <a:off x="609600" y="4812262"/>
            <a:ext cx="7239000" cy="1632625"/>
          </a:xfrm>
          <a:prstGeom prst="rect">
            <a:avLst/>
          </a:prstGeom>
        </p:spPr>
      </p:pic>
    </p:spTree>
    <p:extLst>
      <p:ext uri="{BB962C8B-B14F-4D97-AF65-F5344CB8AC3E}">
        <p14:creationId xmlns:p14="http://schemas.microsoft.com/office/powerpoint/2010/main" val="313797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Review What we have Done</a:t>
            </a:r>
          </a:p>
        </p:txBody>
      </p:sp>
      <p:pic>
        <p:nvPicPr>
          <p:cNvPr id="6" name="Content Placeholder 5">
            <a:extLst>
              <a:ext uri="{FF2B5EF4-FFF2-40B4-BE49-F238E27FC236}">
                <a16:creationId xmlns:a16="http://schemas.microsoft.com/office/drawing/2014/main" id="{0C6B24F8-33A0-4ABB-9AF5-9EA5A0B420D1}"/>
              </a:ext>
            </a:extLst>
          </p:cNvPr>
          <p:cNvPicPr>
            <a:picLocks noGrp="1" noChangeAspect="1"/>
          </p:cNvPicPr>
          <p:nvPr>
            <p:ph sz="quarter" idx="1"/>
          </p:nvPr>
        </p:nvPicPr>
        <p:blipFill>
          <a:blip r:embed="rId3"/>
          <a:stretch>
            <a:fillRect/>
          </a:stretch>
        </p:blipFill>
        <p:spPr>
          <a:xfrm>
            <a:off x="609600" y="1524000"/>
            <a:ext cx="7620000" cy="955980"/>
          </a:xfrm>
          <a:prstGeom prst="rect">
            <a:avLst/>
          </a:prstGeom>
        </p:spPr>
      </p:pic>
      <p:pic>
        <p:nvPicPr>
          <p:cNvPr id="7" name="Picture 6">
            <a:extLst>
              <a:ext uri="{FF2B5EF4-FFF2-40B4-BE49-F238E27FC236}">
                <a16:creationId xmlns:a16="http://schemas.microsoft.com/office/drawing/2014/main" id="{7A5638CA-53B8-4DEE-8EE9-920024D7037C}"/>
              </a:ext>
            </a:extLst>
          </p:cNvPr>
          <p:cNvPicPr>
            <a:picLocks noChangeAspect="1"/>
          </p:cNvPicPr>
          <p:nvPr/>
        </p:nvPicPr>
        <p:blipFill>
          <a:blip r:embed="rId4"/>
          <a:stretch>
            <a:fillRect/>
          </a:stretch>
        </p:blipFill>
        <p:spPr>
          <a:xfrm>
            <a:off x="645459" y="2708580"/>
            <a:ext cx="7543800" cy="951871"/>
          </a:xfrm>
          <a:prstGeom prst="rect">
            <a:avLst/>
          </a:prstGeom>
        </p:spPr>
      </p:pic>
      <p:pic>
        <p:nvPicPr>
          <p:cNvPr id="8" name="Picture 7">
            <a:extLst>
              <a:ext uri="{FF2B5EF4-FFF2-40B4-BE49-F238E27FC236}">
                <a16:creationId xmlns:a16="http://schemas.microsoft.com/office/drawing/2014/main" id="{380C54DF-C8E1-4E42-98C3-99B8B1E27A75}"/>
              </a:ext>
            </a:extLst>
          </p:cNvPr>
          <p:cNvPicPr>
            <a:picLocks noChangeAspect="1"/>
          </p:cNvPicPr>
          <p:nvPr/>
        </p:nvPicPr>
        <p:blipFill>
          <a:blip r:embed="rId5"/>
          <a:stretch>
            <a:fillRect/>
          </a:stretch>
        </p:blipFill>
        <p:spPr>
          <a:xfrm>
            <a:off x="645460" y="3889051"/>
            <a:ext cx="7906406" cy="606749"/>
          </a:xfrm>
          <a:prstGeom prst="rect">
            <a:avLst/>
          </a:prstGeom>
        </p:spPr>
      </p:pic>
    </p:spTree>
    <p:extLst>
      <p:ext uri="{BB962C8B-B14F-4D97-AF65-F5344CB8AC3E}">
        <p14:creationId xmlns:p14="http://schemas.microsoft.com/office/powerpoint/2010/main" val="32513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Design Principle #3</a:t>
            </a:r>
          </a:p>
        </p:txBody>
      </p:sp>
      <p:pic>
        <p:nvPicPr>
          <p:cNvPr id="4" name="Content Placeholder 3">
            <a:extLst>
              <a:ext uri="{FF2B5EF4-FFF2-40B4-BE49-F238E27FC236}">
                <a16:creationId xmlns:a16="http://schemas.microsoft.com/office/drawing/2014/main" id="{A9A537D5-1412-4A92-8568-154E9B508451}"/>
              </a:ext>
            </a:extLst>
          </p:cNvPr>
          <p:cNvPicPr>
            <a:picLocks noGrp="1" noChangeAspect="1"/>
          </p:cNvPicPr>
          <p:nvPr>
            <p:ph sz="quarter" idx="1"/>
          </p:nvPr>
        </p:nvPicPr>
        <p:blipFill>
          <a:blip r:embed="rId3"/>
          <a:stretch>
            <a:fillRect/>
          </a:stretch>
        </p:blipFill>
        <p:spPr>
          <a:xfrm>
            <a:off x="1785937" y="1447800"/>
            <a:ext cx="5419725" cy="581025"/>
          </a:xfrm>
          <a:prstGeom prst="rect">
            <a:avLst/>
          </a:prstGeom>
        </p:spPr>
      </p:pic>
      <p:pic>
        <p:nvPicPr>
          <p:cNvPr id="5" name="Picture 4">
            <a:extLst>
              <a:ext uri="{FF2B5EF4-FFF2-40B4-BE49-F238E27FC236}">
                <a16:creationId xmlns:a16="http://schemas.microsoft.com/office/drawing/2014/main" id="{4FE0C324-1CE3-4DC6-B6EF-C32706AA81F4}"/>
              </a:ext>
            </a:extLst>
          </p:cNvPr>
          <p:cNvPicPr>
            <a:picLocks noChangeAspect="1"/>
          </p:cNvPicPr>
          <p:nvPr/>
        </p:nvPicPr>
        <p:blipFill>
          <a:blip r:embed="rId4"/>
          <a:stretch>
            <a:fillRect/>
          </a:stretch>
        </p:blipFill>
        <p:spPr>
          <a:xfrm>
            <a:off x="914400" y="2240862"/>
            <a:ext cx="2095500" cy="3676650"/>
          </a:xfrm>
          <a:prstGeom prst="rect">
            <a:avLst/>
          </a:prstGeom>
        </p:spPr>
      </p:pic>
      <p:sp>
        <p:nvSpPr>
          <p:cNvPr id="7" name="TextBox 6">
            <a:extLst>
              <a:ext uri="{FF2B5EF4-FFF2-40B4-BE49-F238E27FC236}">
                <a16:creationId xmlns:a16="http://schemas.microsoft.com/office/drawing/2014/main" id="{1D132C43-E5B3-4AB3-8F56-69767E5B1E32}"/>
              </a:ext>
            </a:extLst>
          </p:cNvPr>
          <p:cNvSpPr txBox="1"/>
          <p:nvPr/>
        </p:nvSpPr>
        <p:spPr>
          <a:xfrm>
            <a:off x="3276600" y="2667000"/>
            <a:ext cx="4343400" cy="584775"/>
          </a:xfrm>
          <a:prstGeom prst="rect">
            <a:avLst/>
          </a:prstGeom>
          <a:noFill/>
        </p:spPr>
        <p:txBody>
          <a:bodyPr wrap="square" rtlCol="0">
            <a:spAutoFit/>
          </a:bodyPr>
          <a:lstStyle/>
          <a:p>
            <a:r>
              <a:rPr lang="en-US" sz="3200" dirty="0"/>
              <a:t>Inheritance</a:t>
            </a:r>
          </a:p>
        </p:txBody>
      </p:sp>
    </p:spTree>
    <p:extLst>
      <p:ext uri="{BB962C8B-B14F-4D97-AF65-F5344CB8AC3E}">
        <p14:creationId xmlns:p14="http://schemas.microsoft.com/office/powerpoint/2010/main" val="81564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r>
              <a:rPr lang="en-US" dirty="0"/>
              <a:t>Design Principle #3</a:t>
            </a:r>
          </a:p>
        </p:txBody>
      </p:sp>
      <p:pic>
        <p:nvPicPr>
          <p:cNvPr id="4" name="Content Placeholder 3">
            <a:extLst>
              <a:ext uri="{FF2B5EF4-FFF2-40B4-BE49-F238E27FC236}">
                <a16:creationId xmlns:a16="http://schemas.microsoft.com/office/drawing/2014/main" id="{A9A537D5-1412-4A92-8568-154E9B508451}"/>
              </a:ext>
            </a:extLst>
          </p:cNvPr>
          <p:cNvPicPr>
            <a:picLocks noGrp="1" noChangeAspect="1"/>
          </p:cNvPicPr>
          <p:nvPr>
            <p:ph sz="quarter" idx="1"/>
          </p:nvPr>
        </p:nvPicPr>
        <p:blipFill>
          <a:blip r:embed="rId3"/>
          <a:stretch>
            <a:fillRect/>
          </a:stretch>
        </p:blipFill>
        <p:spPr>
          <a:xfrm>
            <a:off x="1785937" y="1447800"/>
            <a:ext cx="5419725" cy="581025"/>
          </a:xfrm>
          <a:prstGeom prst="rect">
            <a:avLst/>
          </a:prstGeom>
        </p:spPr>
      </p:pic>
      <p:pic>
        <p:nvPicPr>
          <p:cNvPr id="6" name="Content Placeholder 3">
            <a:extLst>
              <a:ext uri="{FF2B5EF4-FFF2-40B4-BE49-F238E27FC236}">
                <a16:creationId xmlns:a16="http://schemas.microsoft.com/office/drawing/2014/main" id="{83D63844-6B6D-49C9-A47D-BEC7A5246281}"/>
              </a:ext>
            </a:extLst>
          </p:cNvPr>
          <p:cNvPicPr>
            <a:picLocks noChangeAspect="1"/>
          </p:cNvPicPr>
          <p:nvPr/>
        </p:nvPicPr>
        <p:blipFill>
          <a:blip r:embed="rId4"/>
          <a:stretch>
            <a:fillRect/>
          </a:stretch>
        </p:blipFill>
        <p:spPr>
          <a:xfrm>
            <a:off x="779060" y="2286000"/>
            <a:ext cx="7620000" cy="3016065"/>
          </a:xfrm>
          <a:prstGeom prst="rect">
            <a:avLst/>
          </a:prstGeom>
        </p:spPr>
      </p:pic>
      <p:sp>
        <p:nvSpPr>
          <p:cNvPr id="3" name="TextBox 2">
            <a:extLst>
              <a:ext uri="{FF2B5EF4-FFF2-40B4-BE49-F238E27FC236}">
                <a16:creationId xmlns:a16="http://schemas.microsoft.com/office/drawing/2014/main" id="{250FEF02-948C-49F2-93FB-4B132D6325BB}"/>
              </a:ext>
            </a:extLst>
          </p:cNvPr>
          <p:cNvSpPr txBox="1"/>
          <p:nvPr/>
        </p:nvSpPr>
        <p:spPr>
          <a:xfrm>
            <a:off x="2209800" y="5559240"/>
            <a:ext cx="4343400" cy="523220"/>
          </a:xfrm>
          <a:prstGeom prst="rect">
            <a:avLst/>
          </a:prstGeom>
          <a:noFill/>
        </p:spPr>
        <p:txBody>
          <a:bodyPr wrap="square" rtlCol="0">
            <a:spAutoFit/>
          </a:bodyPr>
          <a:lstStyle/>
          <a:p>
            <a:r>
              <a:rPr lang="en-US" sz="2800" dirty="0"/>
              <a:t>Composition</a:t>
            </a:r>
          </a:p>
        </p:txBody>
      </p:sp>
    </p:spTree>
    <p:extLst>
      <p:ext uri="{BB962C8B-B14F-4D97-AF65-F5344CB8AC3E}">
        <p14:creationId xmlns:p14="http://schemas.microsoft.com/office/powerpoint/2010/main" val="1949889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1DBF-4836-4973-8CE0-83BA03E7BBFB}"/>
              </a:ext>
            </a:extLst>
          </p:cNvPr>
          <p:cNvSpPr>
            <a:spLocks noGrp="1"/>
          </p:cNvSpPr>
          <p:nvPr>
            <p:ph type="title"/>
          </p:nvPr>
        </p:nvSpPr>
        <p:spPr/>
        <p:txBody>
          <a:bodyPr>
            <a:normAutofit fontScale="90000"/>
          </a:bodyPr>
          <a:lstStyle/>
          <a:p>
            <a:r>
              <a:rPr lang="en-US" dirty="0"/>
              <a:t>Association, Composition and Aggregation</a:t>
            </a:r>
          </a:p>
        </p:txBody>
      </p:sp>
      <p:pic>
        <p:nvPicPr>
          <p:cNvPr id="7" name="Picture 6">
            <a:extLst>
              <a:ext uri="{FF2B5EF4-FFF2-40B4-BE49-F238E27FC236}">
                <a16:creationId xmlns:a16="http://schemas.microsoft.com/office/drawing/2014/main" id="{F2F9A215-0EAF-4243-941F-A2496D46F11A}"/>
              </a:ext>
            </a:extLst>
          </p:cNvPr>
          <p:cNvPicPr>
            <a:picLocks noChangeAspect="1"/>
          </p:cNvPicPr>
          <p:nvPr/>
        </p:nvPicPr>
        <p:blipFill>
          <a:blip r:embed="rId3"/>
          <a:stretch>
            <a:fillRect/>
          </a:stretch>
        </p:blipFill>
        <p:spPr>
          <a:xfrm>
            <a:off x="228600" y="1752600"/>
            <a:ext cx="8077200" cy="2633363"/>
          </a:xfrm>
          <a:prstGeom prst="rect">
            <a:avLst/>
          </a:prstGeom>
        </p:spPr>
      </p:pic>
    </p:spTree>
    <p:extLst>
      <p:ext uri="{BB962C8B-B14F-4D97-AF65-F5344CB8AC3E}">
        <p14:creationId xmlns:p14="http://schemas.microsoft.com/office/powerpoint/2010/main" val="4111694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941F-BC14-4F01-BC88-A632D9BE8EDF}"/>
              </a:ext>
            </a:extLst>
          </p:cNvPr>
          <p:cNvSpPr>
            <a:spLocks noGrp="1"/>
          </p:cNvSpPr>
          <p:nvPr>
            <p:ph type="title"/>
          </p:nvPr>
        </p:nvSpPr>
        <p:spPr/>
        <p:txBody>
          <a:bodyPr/>
          <a:lstStyle/>
          <a:p>
            <a:r>
              <a:rPr lang="en-US" dirty="0"/>
              <a:t>Association</a:t>
            </a:r>
          </a:p>
        </p:txBody>
      </p:sp>
      <p:pic>
        <p:nvPicPr>
          <p:cNvPr id="5" name="Content Placeholder 4">
            <a:extLst>
              <a:ext uri="{FF2B5EF4-FFF2-40B4-BE49-F238E27FC236}">
                <a16:creationId xmlns:a16="http://schemas.microsoft.com/office/drawing/2014/main" id="{5267F896-FC10-4DD0-A303-9480B190BD46}"/>
              </a:ext>
            </a:extLst>
          </p:cNvPr>
          <p:cNvPicPr>
            <a:picLocks noGrp="1" noChangeAspect="1"/>
          </p:cNvPicPr>
          <p:nvPr>
            <p:ph sz="quarter" idx="1"/>
          </p:nvPr>
        </p:nvPicPr>
        <p:blipFill>
          <a:blip r:embed="rId2"/>
          <a:stretch>
            <a:fillRect/>
          </a:stretch>
        </p:blipFill>
        <p:spPr>
          <a:xfrm>
            <a:off x="914400" y="2308412"/>
            <a:ext cx="7620000" cy="3003176"/>
          </a:xfrm>
        </p:spPr>
      </p:pic>
    </p:spTree>
    <p:extLst>
      <p:ext uri="{BB962C8B-B14F-4D97-AF65-F5344CB8AC3E}">
        <p14:creationId xmlns:p14="http://schemas.microsoft.com/office/powerpoint/2010/main" val="3485206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B742-6BD1-4953-93B9-EF0434401B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EF9916-376D-45BF-A216-E68620AC8FAE}"/>
              </a:ext>
            </a:extLst>
          </p:cNvPr>
          <p:cNvPicPr>
            <a:picLocks noGrp="1" noChangeAspect="1"/>
          </p:cNvPicPr>
          <p:nvPr>
            <p:ph sz="quarter" idx="1"/>
          </p:nvPr>
        </p:nvPicPr>
        <p:blipFill>
          <a:blip r:embed="rId2"/>
          <a:stretch>
            <a:fillRect/>
          </a:stretch>
        </p:blipFill>
        <p:spPr>
          <a:xfrm>
            <a:off x="152400" y="1600200"/>
            <a:ext cx="8432139" cy="2895600"/>
          </a:xfrm>
        </p:spPr>
      </p:pic>
    </p:spTree>
    <p:extLst>
      <p:ext uri="{BB962C8B-B14F-4D97-AF65-F5344CB8AC3E}">
        <p14:creationId xmlns:p14="http://schemas.microsoft.com/office/powerpoint/2010/main" val="2153297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142E-7B5B-4EA3-B315-FB162ECC0C7F}"/>
              </a:ext>
            </a:extLst>
          </p:cNvPr>
          <p:cNvSpPr>
            <a:spLocks noGrp="1"/>
          </p:cNvSpPr>
          <p:nvPr>
            <p:ph type="title"/>
          </p:nvPr>
        </p:nvSpPr>
        <p:spPr/>
        <p:txBody>
          <a:bodyPr/>
          <a:lstStyle/>
          <a:p>
            <a:r>
              <a:rPr lang="en-US" dirty="0"/>
              <a:t>Aggregation</a:t>
            </a:r>
          </a:p>
        </p:txBody>
      </p:sp>
      <p:pic>
        <p:nvPicPr>
          <p:cNvPr id="5" name="Content Placeholder 4">
            <a:extLst>
              <a:ext uri="{FF2B5EF4-FFF2-40B4-BE49-F238E27FC236}">
                <a16:creationId xmlns:a16="http://schemas.microsoft.com/office/drawing/2014/main" id="{732834F9-37C5-4BE2-86B9-C010874B01C7}"/>
              </a:ext>
            </a:extLst>
          </p:cNvPr>
          <p:cNvPicPr>
            <a:picLocks noGrp="1" noChangeAspect="1"/>
          </p:cNvPicPr>
          <p:nvPr>
            <p:ph sz="quarter" idx="1"/>
          </p:nvPr>
        </p:nvPicPr>
        <p:blipFill>
          <a:blip r:embed="rId3"/>
          <a:stretch>
            <a:fillRect/>
          </a:stretch>
        </p:blipFill>
        <p:spPr>
          <a:xfrm>
            <a:off x="914400" y="1647568"/>
            <a:ext cx="7620000" cy="4324864"/>
          </a:xfrm>
        </p:spPr>
      </p:pic>
    </p:spTree>
    <p:extLst>
      <p:ext uri="{BB962C8B-B14F-4D97-AF65-F5344CB8AC3E}">
        <p14:creationId xmlns:p14="http://schemas.microsoft.com/office/powerpoint/2010/main" val="1404795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B290-5917-410C-BB54-3EA31261D8F6}"/>
              </a:ext>
            </a:extLst>
          </p:cNvPr>
          <p:cNvSpPr>
            <a:spLocks noGrp="1"/>
          </p:cNvSpPr>
          <p:nvPr>
            <p:ph type="title"/>
          </p:nvPr>
        </p:nvSpPr>
        <p:spPr/>
        <p:txBody>
          <a:bodyPr/>
          <a:lstStyle/>
          <a:p>
            <a:r>
              <a:rPr lang="en-US" dirty="0"/>
              <a:t>Composition</a:t>
            </a:r>
          </a:p>
        </p:txBody>
      </p:sp>
      <p:pic>
        <p:nvPicPr>
          <p:cNvPr id="5" name="Content Placeholder 4">
            <a:extLst>
              <a:ext uri="{FF2B5EF4-FFF2-40B4-BE49-F238E27FC236}">
                <a16:creationId xmlns:a16="http://schemas.microsoft.com/office/drawing/2014/main" id="{4E277623-C7CA-429C-B89B-895AFEF6227D}"/>
              </a:ext>
            </a:extLst>
          </p:cNvPr>
          <p:cNvPicPr>
            <a:picLocks noGrp="1" noChangeAspect="1"/>
          </p:cNvPicPr>
          <p:nvPr>
            <p:ph sz="quarter" idx="1"/>
          </p:nvPr>
        </p:nvPicPr>
        <p:blipFill>
          <a:blip r:embed="rId3"/>
          <a:stretch>
            <a:fillRect/>
          </a:stretch>
        </p:blipFill>
        <p:spPr>
          <a:xfrm>
            <a:off x="914400" y="1681151"/>
            <a:ext cx="7620000" cy="4257697"/>
          </a:xfrm>
        </p:spPr>
      </p:pic>
    </p:spTree>
    <p:extLst>
      <p:ext uri="{BB962C8B-B14F-4D97-AF65-F5344CB8AC3E}">
        <p14:creationId xmlns:p14="http://schemas.microsoft.com/office/powerpoint/2010/main" val="4265397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220F0-3A6A-4563-A707-71A881EA4308}"/>
              </a:ext>
            </a:extLst>
          </p:cNvPr>
          <p:cNvPicPr/>
          <p:nvPr/>
        </p:nvPicPr>
        <p:blipFill>
          <a:blip r:embed="rId2"/>
          <a:stretch>
            <a:fillRect/>
          </a:stretch>
        </p:blipFill>
        <p:spPr>
          <a:xfrm>
            <a:off x="1216660" y="523875"/>
            <a:ext cx="6710680" cy="5810250"/>
          </a:xfrm>
          <a:prstGeom prst="rect">
            <a:avLst/>
          </a:prstGeom>
        </p:spPr>
      </p:pic>
    </p:spTree>
    <p:extLst>
      <p:ext uri="{BB962C8B-B14F-4D97-AF65-F5344CB8AC3E}">
        <p14:creationId xmlns:p14="http://schemas.microsoft.com/office/powerpoint/2010/main" val="69194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A9BAF7-8829-4359-BF48-023352E10728}"/>
              </a:ext>
            </a:extLst>
          </p:cNvPr>
          <p:cNvPicPr>
            <a:picLocks noGrp="1" noChangeAspect="1"/>
          </p:cNvPicPr>
          <p:nvPr>
            <p:ph sz="quarter" idx="1"/>
          </p:nvPr>
        </p:nvPicPr>
        <p:blipFill>
          <a:blip r:embed="rId2"/>
          <a:stretch>
            <a:fillRect/>
          </a:stretch>
        </p:blipFill>
        <p:spPr>
          <a:xfrm>
            <a:off x="424915" y="762000"/>
            <a:ext cx="8294169" cy="3990975"/>
          </a:xfrm>
          <a:prstGeom prst="rect">
            <a:avLst/>
          </a:prstGeom>
        </p:spPr>
      </p:pic>
    </p:spTree>
    <p:extLst>
      <p:ext uri="{BB962C8B-B14F-4D97-AF65-F5344CB8AC3E}">
        <p14:creationId xmlns:p14="http://schemas.microsoft.com/office/powerpoint/2010/main" val="1416777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Pattern </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36700" y="2216150"/>
            <a:ext cx="6375400" cy="3187700"/>
          </a:xfrm>
        </p:spPr>
      </p:pic>
    </p:spTree>
    <p:extLst>
      <p:ext uri="{BB962C8B-B14F-4D97-AF65-F5344CB8AC3E}">
        <p14:creationId xmlns:p14="http://schemas.microsoft.com/office/powerpoint/2010/main" val="1998182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a:t>
            </a:r>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914400" y="1694962"/>
            <a:ext cx="7620000" cy="4230076"/>
          </a:xfrm>
        </p:spPr>
      </p:pic>
    </p:spTree>
    <p:extLst>
      <p:ext uri="{BB962C8B-B14F-4D97-AF65-F5344CB8AC3E}">
        <p14:creationId xmlns:p14="http://schemas.microsoft.com/office/powerpoint/2010/main" val="643245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normAutofit fontScale="90000"/>
          </a:bodyPr>
          <a:lstStyle/>
          <a:p>
            <a:r>
              <a:rPr lang="en-US" dirty="0"/>
              <a:t>Strategy Pattern</a:t>
            </a:r>
            <a:br>
              <a:rPr lang="en-US" dirty="0"/>
            </a:br>
            <a:r>
              <a:rPr lang="en-US" sz="3100" dirty="0"/>
              <a:t>When to Choose it</a:t>
            </a:r>
          </a:p>
        </p:txBody>
      </p:sp>
      <p:pic>
        <p:nvPicPr>
          <p:cNvPr id="6" name="Content Placeholder 5">
            <a:extLst>
              <a:ext uri="{FF2B5EF4-FFF2-40B4-BE49-F238E27FC236}">
                <a16:creationId xmlns:a16="http://schemas.microsoft.com/office/drawing/2014/main" id="{63EBCB1A-059C-46A1-A3F8-D51D57C3F8A8}"/>
              </a:ext>
            </a:extLst>
          </p:cNvPr>
          <p:cNvPicPr>
            <a:picLocks noGrp="1" noChangeAspect="1"/>
          </p:cNvPicPr>
          <p:nvPr>
            <p:ph sz="quarter" idx="1"/>
          </p:nvPr>
        </p:nvPicPr>
        <p:blipFill>
          <a:blip r:embed="rId3"/>
          <a:stretch>
            <a:fillRect/>
          </a:stretch>
        </p:blipFill>
        <p:spPr>
          <a:xfrm>
            <a:off x="1524000" y="1524000"/>
            <a:ext cx="5357812" cy="3856097"/>
          </a:xfrm>
          <a:prstGeom prst="rect">
            <a:avLst/>
          </a:prstGeom>
        </p:spPr>
      </p:pic>
    </p:spTree>
    <p:extLst>
      <p:ext uri="{BB962C8B-B14F-4D97-AF65-F5344CB8AC3E}">
        <p14:creationId xmlns:p14="http://schemas.microsoft.com/office/powerpoint/2010/main" val="1990713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B975-F3D3-48E5-BF8F-C2EBB105BB30}"/>
              </a:ext>
            </a:extLst>
          </p:cNvPr>
          <p:cNvSpPr>
            <a:spLocks noGrp="1"/>
          </p:cNvSpPr>
          <p:nvPr>
            <p:ph type="title"/>
          </p:nvPr>
        </p:nvSpPr>
        <p:spPr/>
        <p:txBody>
          <a:bodyPr/>
          <a:lstStyle/>
          <a:p>
            <a:r>
              <a:rPr lang="en-US" dirty="0"/>
              <a:t>Design</a:t>
            </a:r>
          </a:p>
        </p:txBody>
      </p:sp>
      <p:pic>
        <p:nvPicPr>
          <p:cNvPr id="4" name="Content Placeholder 3">
            <a:extLst>
              <a:ext uri="{FF2B5EF4-FFF2-40B4-BE49-F238E27FC236}">
                <a16:creationId xmlns:a16="http://schemas.microsoft.com/office/drawing/2014/main" id="{C53CDFDB-55F4-475C-ABDD-8644B426B029}"/>
              </a:ext>
            </a:extLst>
          </p:cNvPr>
          <p:cNvPicPr>
            <a:picLocks noGrp="1" noChangeAspect="1"/>
          </p:cNvPicPr>
          <p:nvPr>
            <p:ph sz="quarter" idx="1"/>
          </p:nvPr>
        </p:nvPicPr>
        <p:blipFill>
          <a:blip r:embed="rId3"/>
          <a:stretch>
            <a:fillRect/>
          </a:stretch>
        </p:blipFill>
        <p:spPr>
          <a:xfrm>
            <a:off x="914400" y="1704753"/>
            <a:ext cx="7620000" cy="4210493"/>
          </a:xfrm>
          <a:prstGeom prst="rect">
            <a:avLst/>
          </a:prstGeom>
        </p:spPr>
      </p:pic>
    </p:spTree>
    <p:extLst>
      <p:ext uri="{BB962C8B-B14F-4D97-AF65-F5344CB8AC3E}">
        <p14:creationId xmlns:p14="http://schemas.microsoft.com/office/powerpoint/2010/main" val="1284641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9759-1D52-40DC-8D57-2FD469FBBCC1}"/>
              </a:ext>
            </a:extLst>
          </p:cNvPr>
          <p:cNvSpPr>
            <a:spLocks noGrp="1"/>
          </p:cNvSpPr>
          <p:nvPr>
            <p:ph type="title"/>
          </p:nvPr>
        </p:nvSpPr>
        <p:spPr/>
        <p:txBody>
          <a:bodyPr/>
          <a:lstStyle/>
          <a:p>
            <a:r>
              <a:rPr lang="en-US" dirty="0"/>
              <a:t>Strategy Example</a:t>
            </a:r>
          </a:p>
        </p:txBody>
      </p:sp>
      <p:pic>
        <p:nvPicPr>
          <p:cNvPr id="4" name="Content Placeholder 3">
            <a:extLst>
              <a:ext uri="{FF2B5EF4-FFF2-40B4-BE49-F238E27FC236}">
                <a16:creationId xmlns:a16="http://schemas.microsoft.com/office/drawing/2014/main" id="{978C94DF-6978-44A5-AE28-C98437D92603}"/>
              </a:ext>
            </a:extLst>
          </p:cNvPr>
          <p:cNvPicPr>
            <a:picLocks noGrp="1" noChangeAspect="1"/>
          </p:cNvPicPr>
          <p:nvPr>
            <p:ph sz="quarter" idx="1"/>
          </p:nvPr>
        </p:nvPicPr>
        <p:blipFill>
          <a:blip r:embed="rId3"/>
          <a:stretch>
            <a:fillRect/>
          </a:stretch>
        </p:blipFill>
        <p:spPr>
          <a:xfrm>
            <a:off x="1981200" y="1424131"/>
            <a:ext cx="5119687" cy="4452794"/>
          </a:xfrm>
          <a:prstGeom prst="rect">
            <a:avLst/>
          </a:prstGeom>
        </p:spPr>
      </p:pic>
    </p:spTree>
    <p:extLst>
      <p:ext uri="{BB962C8B-B14F-4D97-AF65-F5344CB8AC3E}">
        <p14:creationId xmlns:p14="http://schemas.microsoft.com/office/powerpoint/2010/main" val="864627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9E32-CE34-4491-98BB-E004FFB138DD}"/>
              </a:ext>
            </a:extLst>
          </p:cNvPr>
          <p:cNvSpPr>
            <a:spLocks noGrp="1"/>
          </p:cNvSpPr>
          <p:nvPr>
            <p:ph type="title"/>
          </p:nvPr>
        </p:nvSpPr>
        <p:spPr/>
        <p:txBody>
          <a:bodyPr/>
          <a:lstStyle/>
          <a:p>
            <a:r>
              <a:rPr lang="en-US" dirty="0"/>
              <a:t>Summary</a:t>
            </a:r>
          </a:p>
        </p:txBody>
      </p:sp>
      <p:pic>
        <p:nvPicPr>
          <p:cNvPr id="4" name="Content Placeholder 3">
            <a:extLst>
              <a:ext uri="{FF2B5EF4-FFF2-40B4-BE49-F238E27FC236}">
                <a16:creationId xmlns:a16="http://schemas.microsoft.com/office/drawing/2014/main" id="{B52DF51D-5C70-429A-A82D-5B22ED066205}"/>
              </a:ext>
            </a:extLst>
          </p:cNvPr>
          <p:cNvPicPr>
            <a:picLocks noGrp="1" noChangeAspect="1"/>
          </p:cNvPicPr>
          <p:nvPr>
            <p:ph sz="quarter" idx="1"/>
          </p:nvPr>
        </p:nvPicPr>
        <p:blipFill>
          <a:blip r:embed="rId3"/>
          <a:stretch>
            <a:fillRect/>
          </a:stretch>
        </p:blipFill>
        <p:spPr>
          <a:xfrm>
            <a:off x="1144182" y="1435781"/>
            <a:ext cx="6855635" cy="3219676"/>
          </a:xfrm>
          <a:prstGeom prst="rect">
            <a:avLst/>
          </a:prstGeom>
        </p:spPr>
      </p:pic>
      <p:pic>
        <p:nvPicPr>
          <p:cNvPr id="5" name="Picture 4">
            <a:extLst>
              <a:ext uri="{FF2B5EF4-FFF2-40B4-BE49-F238E27FC236}">
                <a16:creationId xmlns:a16="http://schemas.microsoft.com/office/drawing/2014/main" id="{77DE1064-3920-4191-8C9E-DE016277980A}"/>
              </a:ext>
            </a:extLst>
          </p:cNvPr>
          <p:cNvPicPr>
            <a:picLocks noChangeAspect="1"/>
          </p:cNvPicPr>
          <p:nvPr/>
        </p:nvPicPr>
        <p:blipFill>
          <a:blip r:embed="rId4"/>
          <a:stretch>
            <a:fillRect/>
          </a:stretch>
        </p:blipFill>
        <p:spPr>
          <a:xfrm>
            <a:off x="2347332" y="4876800"/>
            <a:ext cx="4486856" cy="1220306"/>
          </a:xfrm>
          <a:prstGeom prst="rect">
            <a:avLst/>
          </a:prstGeom>
        </p:spPr>
      </p:pic>
    </p:spTree>
    <p:extLst>
      <p:ext uri="{BB962C8B-B14F-4D97-AF65-F5344CB8AC3E}">
        <p14:creationId xmlns:p14="http://schemas.microsoft.com/office/powerpoint/2010/main" val="129505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6080-2D21-40B1-B7D3-C2A57761D136}"/>
              </a:ext>
            </a:extLst>
          </p:cNvPr>
          <p:cNvSpPr>
            <a:spLocks noGrp="1"/>
          </p:cNvSpPr>
          <p:nvPr>
            <p:ph type="title"/>
          </p:nvPr>
        </p:nvSpPr>
        <p:spPr/>
        <p:txBody>
          <a:bodyPr/>
          <a:lstStyle/>
          <a:p>
            <a:r>
              <a:rPr lang="en-US" dirty="0" err="1"/>
              <a:t>Intellij</a:t>
            </a:r>
            <a:r>
              <a:rPr lang="en-US" dirty="0"/>
              <a:t> UML Generation</a:t>
            </a:r>
          </a:p>
        </p:txBody>
      </p:sp>
      <p:pic>
        <p:nvPicPr>
          <p:cNvPr id="4" name="Content Placeholder 3">
            <a:extLst>
              <a:ext uri="{FF2B5EF4-FFF2-40B4-BE49-F238E27FC236}">
                <a16:creationId xmlns:a16="http://schemas.microsoft.com/office/drawing/2014/main" id="{A822E13E-E4FA-4AB4-B2C4-786FCD276E1A}"/>
              </a:ext>
            </a:extLst>
          </p:cNvPr>
          <p:cNvPicPr>
            <a:picLocks noGrp="1" noChangeAspect="1"/>
          </p:cNvPicPr>
          <p:nvPr>
            <p:ph sz="quarter" idx="1"/>
          </p:nvPr>
        </p:nvPicPr>
        <p:blipFill>
          <a:blip r:embed="rId3"/>
          <a:stretch>
            <a:fillRect/>
          </a:stretch>
        </p:blipFill>
        <p:spPr>
          <a:xfrm>
            <a:off x="1486005" y="1600200"/>
            <a:ext cx="6476789" cy="4419600"/>
          </a:xfrm>
          <a:prstGeom prst="rect">
            <a:avLst/>
          </a:prstGeom>
        </p:spPr>
      </p:pic>
    </p:spTree>
    <p:extLst>
      <p:ext uri="{BB962C8B-B14F-4D97-AF65-F5344CB8AC3E}">
        <p14:creationId xmlns:p14="http://schemas.microsoft.com/office/powerpoint/2010/main" val="1792377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2AF3-D918-478B-B536-F1A17A4CFEE3}"/>
              </a:ext>
            </a:extLst>
          </p:cNvPr>
          <p:cNvSpPr>
            <a:spLocks noGrp="1"/>
          </p:cNvSpPr>
          <p:nvPr>
            <p:ph type="title"/>
          </p:nvPr>
        </p:nvSpPr>
        <p:spPr/>
        <p:txBody>
          <a:bodyPr/>
          <a:lstStyle/>
          <a:p>
            <a:r>
              <a:rPr lang="en-US" dirty="0" err="1"/>
              <a:t>Intellij</a:t>
            </a:r>
            <a:r>
              <a:rPr lang="en-US" dirty="0"/>
              <a:t> </a:t>
            </a:r>
            <a:r>
              <a:rPr lang="en-US" dirty="0" err="1"/>
              <a:t>JavaDocs</a:t>
            </a:r>
            <a:r>
              <a:rPr lang="en-US" dirty="0"/>
              <a:t> Generation</a:t>
            </a:r>
          </a:p>
        </p:txBody>
      </p:sp>
      <p:pic>
        <p:nvPicPr>
          <p:cNvPr id="4" name="Content Placeholder 3">
            <a:extLst>
              <a:ext uri="{FF2B5EF4-FFF2-40B4-BE49-F238E27FC236}">
                <a16:creationId xmlns:a16="http://schemas.microsoft.com/office/drawing/2014/main" id="{2A1370D3-741C-4247-AC82-1C343C801AAE}"/>
              </a:ext>
            </a:extLst>
          </p:cNvPr>
          <p:cNvPicPr>
            <a:picLocks noGrp="1" noChangeAspect="1"/>
          </p:cNvPicPr>
          <p:nvPr>
            <p:ph sz="quarter" idx="1"/>
          </p:nvPr>
        </p:nvPicPr>
        <p:blipFill>
          <a:blip r:embed="rId3"/>
          <a:stretch>
            <a:fillRect/>
          </a:stretch>
        </p:blipFill>
        <p:spPr>
          <a:xfrm>
            <a:off x="914400" y="1717248"/>
            <a:ext cx="7620000" cy="4185504"/>
          </a:xfrm>
          <a:prstGeom prst="rect">
            <a:avLst/>
          </a:prstGeom>
        </p:spPr>
      </p:pic>
      <p:pic>
        <p:nvPicPr>
          <p:cNvPr id="5" name="Picture 4">
            <a:extLst>
              <a:ext uri="{FF2B5EF4-FFF2-40B4-BE49-F238E27FC236}">
                <a16:creationId xmlns:a16="http://schemas.microsoft.com/office/drawing/2014/main" id="{3A368D2C-9BA9-4B6A-9926-15301EDB1288}"/>
              </a:ext>
            </a:extLst>
          </p:cNvPr>
          <p:cNvPicPr>
            <a:picLocks noChangeAspect="1"/>
          </p:cNvPicPr>
          <p:nvPr/>
        </p:nvPicPr>
        <p:blipFill>
          <a:blip r:embed="rId4"/>
          <a:stretch>
            <a:fillRect/>
          </a:stretch>
        </p:blipFill>
        <p:spPr>
          <a:xfrm>
            <a:off x="3124200" y="1295400"/>
            <a:ext cx="4410075" cy="4800600"/>
          </a:xfrm>
          <a:prstGeom prst="rect">
            <a:avLst/>
          </a:prstGeom>
        </p:spPr>
      </p:pic>
    </p:spTree>
    <p:extLst>
      <p:ext uri="{BB962C8B-B14F-4D97-AF65-F5344CB8AC3E}">
        <p14:creationId xmlns:p14="http://schemas.microsoft.com/office/powerpoint/2010/main" val="3489800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A235-7864-48FC-BD74-B79558F5440C}"/>
              </a:ext>
            </a:extLst>
          </p:cNvPr>
          <p:cNvSpPr>
            <a:spLocks noGrp="1"/>
          </p:cNvSpPr>
          <p:nvPr>
            <p:ph type="title"/>
          </p:nvPr>
        </p:nvSpPr>
        <p:spPr/>
        <p:txBody>
          <a:bodyPr/>
          <a:lstStyle/>
          <a:p>
            <a:r>
              <a:rPr lang="en-US" dirty="0"/>
              <a:t>Visual Studio: UML Diagram</a:t>
            </a:r>
          </a:p>
        </p:txBody>
      </p:sp>
      <p:pic>
        <p:nvPicPr>
          <p:cNvPr id="4" name="Content Placeholder 3">
            <a:extLst>
              <a:ext uri="{FF2B5EF4-FFF2-40B4-BE49-F238E27FC236}">
                <a16:creationId xmlns:a16="http://schemas.microsoft.com/office/drawing/2014/main" id="{C50B3E17-48C5-480F-886F-04A1A216DEC5}"/>
              </a:ext>
            </a:extLst>
          </p:cNvPr>
          <p:cNvPicPr>
            <a:picLocks noGrp="1" noChangeAspect="1"/>
          </p:cNvPicPr>
          <p:nvPr>
            <p:ph sz="quarter" idx="1"/>
          </p:nvPr>
        </p:nvPicPr>
        <p:blipFill>
          <a:blip r:embed="rId3"/>
          <a:stretch>
            <a:fillRect/>
          </a:stretch>
        </p:blipFill>
        <p:spPr>
          <a:xfrm>
            <a:off x="1764438" y="1600200"/>
            <a:ext cx="5919924" cy="4419600"/>
          </a:xfrm>
          <a:prstGeom prst="rect">
            <a:avLst/>
          </a:prstGeom>
        </p:spPr>
      </p:pic>
    </p:spTree>
    <p:extLst>
      <p:ext uri="{BB962C8B-B14F-4D97-AF65-F5344CB8AC3E}">
        <p14:creationId xmlns:p14="http://schemas.microsoft.com/office/powerpoint/2010/main" val="4063844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815A-9B1B-48A8-9D15-81520295B0E2}"/>
              </a:ext>
            </a:extLst>
          </p:cNvPr>
          <p:cNvSpPr>
            <a:spLocks noGrp="1"/>
          </p:cNvSpPr>
          <p:nvPr>
            <p:ph type="title"/>
          </p:nvPr>
        </p:nvSpPr>
        <p:spPr/>
        <p:txBody>
          <a:bodyPr/>
          <a:lstStyle/>
          <a:p>
            <a:r>
              <a:rPr lang="en-US" dirty="0"/>
              <a:t>Visual Studio: UML Diagram</a:t>
            </a:r>
          </a:p>
        </p:txBody>
      </p:sp>
      <p:pic>
        <p:nvPicPr>
          <p:cNvPr id="4" name="Content Placeholder 3">
            <a:extLst>
              <a:ext uri="{FF2B5EF4-FFF2-40B4-BE49-F238E27FC236}">
                <a16:creationId xmlns:a16="http://schemas.microsoft.com/office/drawing/2014/main" id="{8EA2B4F0-2A20-46AA-8923-5BF387A385A5}"/>
              </a:ext>
            </a:extLst>
          </p:cNvPr>
          <p:cNvPicPr>
            <a:picLocks noGrp="1" noChangeAspect="1"/>
          </p:cNvPicPr>
          <p:nvPr>
            <p:ph sz="quarter" idx="1"/>
          </p:nvPr>
        </p:nvPicPr>
        <p:blipFill>
          <a:blip r:embed="rId2"/>
          <a:stretch>
            <a:fillRect/>
          </a:stretch>
        </p:blipFill>
        <p:spPr>
          <a:xfrm>
            <a:off x="457200" y="1752600"/>
            <a:ext cx="7620000" cy="3559667"/>
          </a:xfrm>
          <a:prstGeom prst="rect">
            <a:avLst/>
          </a:prstGeom>
        </p:spPr>
      </p:pic>
    </p:spTree>
    <p:extLst>
      <p:ext uri="{BB962C8B-B14F-4D97-AF65-F5344CB8AC3E}">
        <p14:creationId xmlns:p14="http://schemas.microsoft.com/office/powerpoint/2010/main" val="1155854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AB2C5A0-C17A-4E8C-812F-5F34F154F3D1}"/>
              </a:ext>
            </a:extLst>
          </p:cNvPr>
          <p:cNvSpPr>
            <a:spLocks noGrp="1" noChangeArrowheads="1"/>
          </p:cNvSpPr>
          <p:nvPr>
            <p:ph type="title"/>
          </p:nvPr>
        </p:nvSpPr>
        <p:spPr/>
        <p:txBody>
          <a:bodyPr/>
          <a:lstStyle/>
          <a:p>
            <a:pPr eaLnBrk="1" hangingPunct="1"/>
            <a:r>
              <a:rPr lang="en-US" altLang="en-US"/>
              <a:t>Physical Software Design</a:t>
            </a:r>
          </a:p>
        </p:txBody>
      </p:sp>
      <p:sp>
        <p:nvSpPr>
          <p:cNvPr id="5123" name="Rectangle 3">
            <a:extLst>
              <a:ext uri="{FF2B5EF4-FFF2-40B4-BE49-F238E27FC236}">
                <a16:creationId xmlns:a16="http://schemas.microsoft.com/office/drawing/2014/main" id="{133AC8CE-77F6-437C-8F56-9EC05691EC5C}"/>
              </a:ext>
            </a:extLst>
          </p:cNvPr>
          <p:cNvSpPr>
            <a:spLocks noGrp="1" noChangeArrowheads="1"/>
          </p:cNvSpPr>
          <p:nvPr>
            <p:ph type="body" idx="1"/>
          </p:nvPr>
        </p:nvSpPr>
        <p:spPr/>
        <p:txBody>
          <a:bodyPr/>
          <a:lstStyle/>
          <a:p>
            <a:pPr eaLnBrk="1" hangingPunct="1"/>
            <a:r>
              <a:rPr lang="en-US" altLang="en-US" dirty="0"/>
              <a:t>The mapping from solution concept to implementation</a:t>
            </a:r>
          </a:p>
          <a:p>
            <a:pPr lvl="1" eaLnBrk="1" hangingPunct="1"/>
            <a:r>
              <a:rPr lang="en-US" altLang="en-US" dirty="0"/>
              <a:t>The proverbial “</a:t>
            </a:r>
            <a:r>
              <a:rPr lang="en-US" altLang="en-US" b="1" dirty="0"/>
              <a:t>rubber meeting the road</a:t>
            </a:r>
            <a:r>
              <a:rPr lang="en-US" altLang="en-US" dirty="0"/>
              <a:t>”</a:t>
            </a:r>
          </a:p>
          <a:p>
            <a:pPr eaLnBrk="1" hangingPunct="1"/>
            <a:r>
              <a:rPr lang="en-US" altLang="en-US" dirty="0"/>
              <a:t>This trips up many developers</a:t>
            </a:r>
          </a:p>
          <a:p>
            <a:pPr lvl="1" eaLnBrk="1" hangingPunct="1"/>
            <a:r>
              <a:rPr lang="en-US" altLang="en-US" dirty="0"/>
              <a:t>Just ask those who have taken the Compiler Course</a:t>
            </a:r>
          </a:p>
          <a:p>
            <a:pPr lvl="2" eaLnBrk="1" hangingPunct="1"/>
            <a:r>
              <a:rPr lang="en-US" altLang="en-US" dirty="0"/>
              <a:t>The Composite Pattern is handy for syntax trees</a:t>
            </a:r>
          </a:p>
        </p:txBody>
      </p:sp>
    </p:spTree>
    <p:extLst>
      <p:ext uri="{BB962C8B-B14F-4D97-AF65-F5344CB8AC3E}">
        <p14:creationId xmlns:p14="http://schemas.microsoft.com/office/powerpoint/2010/main" val="281877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D1B1-DD36-43EB-AF57-F499B8A43036}"/>
              </a:ext>
            </a:extLst>
          </p:cNvPr>
          <p:cNvSpPr>
            <a:spLocks noGrp="1"/>
          </p:cNvSpPr>
          <p:nvPr>
            <p:ph type="title"/>
          </p:nvPr>
        </p:nvSpPr>
        <p:spPr/>
        <p:txBody>
          <a:bodyPr/>
          <a:lstStyle/>
          <a:p>
            <a:r>
              <a:rPr lang="en-US" dirty="0"/>
              <a:t>Visual Studio: UML Diagram</a:t>
            </a:r>
          </a:p>
        </p:txBody>
      </p:sp>
      <p:pic>
        <p:nvPicPr>
          <p:cNvPr id="4" name="Content Placeholder 3">
            <a:extLst>
              <a:ext uri="{FF2B5EF4-FFF2-40B4-BE49-F238E27FC236}">
                <a16:creationId xmlns:a16="http://schemas.microsoft.com/office/drawing/2014/main" id="{A58A1C69-63F1-404E-B5B7-8CB18BFCBE22}"/>
              </a:ext>
            </a:extLst>
          </p:cNvPr>
          <p:cNvPicPr>
            <a:picLocks noGrp="1" noChangeAspect="1"/>
          </p:cNvPicPr>
          <p:nvPr>
            <p:ph sz="quarter" idx="1"/>
          </p:nvPr>
        </p:nvPicPr>
        <p:blipFill>
          <a:blip r:embed="rId2"/>
          <a:stretch>
            <a:fillRect/>
          </a:stretch>
        </p:blipFill>
        <p:spPr>
          <a:xfrm>
            <a:off x="838200" y="2057400"/>
            <a:ext cx="7620000" cy="3007718"/>
          </a:xfrm>
          <a:prstGeom prst="rect">
            <a:avLst/>
          </a:prstGeom>
        </p:spPr>
      </p:pic>
    </p:spTree>
    <p:extLst>
      <p:ext uri="{BB962C8B-B14F-4D97-AF65-F5344CB8AC3E}">
        <p14:creationId xmlns:p14="http://schemas.microsoft.com/office/powerpoint/2010/main" val="3616948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2F10-6A93-FD95-96B9-3D27C884A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C13214-0123-42D5-D180-41B98CEA4C8A}"/>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1586847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863E78-1245-4865-999C-735E1FF59478}"/>
              </a:ext>
            </a:extLst>
          </p:cNvPr>
          <p:cNvSpPr>
            <a:spLocks noGrp="1" noChangeArrowheads="1"/>
          </p:cNvSpPr>
          <p:nvPr>
            <p:ph type="title"/>
          </p:nvPr>
        </p:nvSpPr>
        <p:spPr/>
        <p:txBody>
          <a:bodyPr>
            <a:normAutofit fontScale="90000"/>
          </a:bodyPr>
          <a:lstStyle/>
          <a:p>
            <a:pPr eaLnBrk="1" hangingPunct="1"/>
            <a:r>
              <a:rPr lang="en-US" altLang="en-US" dirty="0"/>
              <a:t>How to use Patterns</a:t>
            </a:r>
            <a:br>
              <a:rPr lang="en-US" altLang="en-US" dirty="0"/>
            </a:br>
            <a:r>
              <a:rPr lang="en-US" altLang="en-US" dirty="0"/>
              <a:t>OO Design 101</a:t>
            </a:r>
          </a:p>
        </p:txBody>
      </p:sp>
      <p:sp>
        <p:nvSpPr>
          <p:cNvPr id="5123" name="Rectangle 3">
            <a:extLst>
              <a:ext uri="{FF2B5EF4-FFF2-40B4-BE49-F238E27FC236}">
                <a16:creationId xmlns:a16="http://schemas.microsoft.com/office/drawing/2014/main" id="{8F457E7B-BFFE-4968-B9EA-C4246C04E1C8}"/>
              </a:ext>
            </a:extLst>
          </p:cNvPr>
          <p:cNvSpPr>
            <a:spLocks noGrp="1" noChangeArrowheads="1"/>
          </p:cNvSpPr>
          <p:nvPr>
            <p:ph type="body" idx="1"/>
          </p:nvPr>
        </p:nvSpPr>
        <p:spPr/>
        <p:txBody>
          <a:bodyPr/>
          <a:lstStyle/>
          <a:p>
            <a:pPr eaLnBrk="1" hangingPunct="1"/>
            <a:r>
              <a:rPr lang="en-US" altLang="en-US" dirty="0"/>
              <a:t>How does one use Object-oriented technology to design a software system?</a:t>
            </a:r>
          </a:p>
          <a:p>
            <a:pPr eaLnBrk="1" hangingPunct="1"/>
            <a:r>
              <a:rPr lang="en-US" altLang="en-US" dirty="0"/>
              <a:t>What were you taught in CS 1410?</a:t>
            </a:r>
          </a:p>
        </p:txBody>
      </p:sp>
    </p:spTree>
    <p:extLst>
      <p:ext uri="{BB962C8B-B14F-4D97-AF65-F5344CB8AC3E}">
        <p14:creationId xmlns:p14="http://schemas.microsoft.com/office/powerpoint/2010/main" val="55129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1940D3F-C493-4C49-B5B1-26C2C875077D}"/>
              </a:ext>
            </a:extLst>
          </p:cNvPr>
          <p:cNvSpPr>
            <a:spLocks noGrp="1" noChangeArrowheads="1"/>
          </p:cNvSpPr>
          <p:nvPr>
            <p:ph type="title"/>
          </p:nvPr>
        </p:nvSpPr>
        <p:spPr/>
        <p:txBody>
          <a:bodyPr/>
          <a:lstStyle/>
          <a:p>
            <a:pPr eaLnBrk="1" hangingPunct="1"/>
            <a:r>
              <a:rPr lang="en-US" altLang="en-US"/>
              <a:t>OO Design 101</a:t>
            </a:r>
          </a:p>
        </p:txBody>
      </p:sp>
      <p:sp>
        <p:nvSpPr>
          <p:cNvPr id="7171" name="Rectangle 3">
            <a:extLst>
              <a:ext uri="{FF2B5EF4-FFF2-40B4-BE49-F238E27FC236}">
                <a16:creationId xmlns:a16="http://schemas.microsoft.com/office/drawing/2014/main" id="{42D2E72D-C8A4-4787-8985-1A1913D18591}"/>
              </a:ext>
            </a:extLst>
          </p:cNvPr>
          <p:cNvSpPr>
            <a:spLocks noGrp="1" noChangeArrowheads="1"/>
          </p:cNvSpPr>
          <p:nvPr>
            <p:ph type="body" idx="1"/>
          </p:nvPr>
        </p:nvSpPr>
        <p:spPr/>
        <p:txBody>
          <a:bodyPr/>
          <a:lstStyle/>
          <a:p>
            <a:pPr eaLnBrk="1" hangingPunct="1">
              <a:lnSpc>
                <a:spcPct val="90000"/>
              </a:lnSpc>
            </a:pPr>
            <a:r>
              <a:rPr lang="en-US" altLang="en-US"/>
              <a:t>Look for </a:t>
            </a:r>
            <a:r>
              <a:rPr lang="en-US" altLang="en-US" i="1"/>
              <a:t>nouns</a:t>
            </a:r>
          </a:p>
          <a:p>
            <a:pPr lvl="1" eaLnBrk="1" hangingPunct="1">
              <a:lnSpc>
                <a:spcPct val="90000"/>
              </a:lnSpc>
            </a:pPr>
            <a:r>
              <a:rPr lang="en-US" altLang="en-US"/>
              <a:t>Good candidates for classes/objects</a:t>
            </a:r>
          </a:p>
          <a:p>
            <a:pPr eaLnBrk="1" hangingPunct="1">
              <a:lnSpc>
                <a:spcPct val="90000"/>
              </a:lnSpc>
            </a:pPr>
            <a:r>
              <a:rPr lang="en-US" altLang="en-US"/>
              <a:t>Then, what are these objects </a:t>
            </a:r>
            <a:r>
              <a:rPr lang="en-US" altLang="en-US" i="1"/>
              <a:t>responsible</a:t>
            </a:r>
            <a:r>
              <a:rPr lang="en-US" altLang="en-US"/>
              <a:t> for?</a:t>
            </a:r>
          </a:p>
          <a:p>
            <a:pPr lvl="1" eaLnBrk="1" hangingPunct="1">
              <a:lnSpc>
                <a:spcPct val="90000"/>
              </a:lnSpc>
            </a:pPr>
            <a:r>
              <a:rPr lang="en-US" altLang="en-US"/>
              <a:t>Good candidates for methods</a:t>
            </a:r>
          </a:p>
          <a:p>
            <a:pPr eaLnBrk="1" hangingPunct="1">
              <a:lnSpc>
                <a:spcPct val="90000"/>
              </a:lnSpc>
            </a:pPr>
            <a:r>
              <a:rPr lang="en-US" altLang="en-US"/>
              <a:t>Then, look for </a:t>
            </a:r>
            <a:r>
              <a:rPr lang="en-US" altLang="en-US" i="1"/>
              <a:t>relationships</a:t>
            </a:r>
            <a:r>
              <a:rPr lang="en-US" altLang="en-US"/>
              <a:t> among types of objects</a:t>
            </a:r>
          </a:p>
          <a:p>
            <a:pPr lvl="1" eaLnBrk="1" hangingPunct="1">
              <a:lnSpc>
                <a:spcPct val="90000"/>
              </a:lnSpc>
            </a:pPr>
            <a:r>
              <a:rPr lang="en-US" altLang="en-US"/>
              <a:t>Is-a, Has-a, Uses, etc.</a:t>
            </a:r>
          </a:p>
        </p:txBody>
      </p:sp>
    </p:spTree>
    <p:extLst>
      <p:ext uri="{BB962C8B-B14F-4D97-AF65-F5344CB8AC3E}">
        <p14:creationId xmlns:p14="http://schemas.microsoft.com/office/powerpoint/2010/main" val="2451152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171">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8548385F-15E4-4C70-AF4D-A7D95BB3BC15}"/>
              </a:ext>
            </a:extLst>
          </p:cNvPr>
          <p:cNvSpPr>
            <a:spLocks noGrp="1" noChangeArrowheads="1"/>
          </p:cNvSpPr>
          <p:nvPr>
            <p:ph type="title"/>
          </p:nvPr>
        </p:nvSpPr>
        <p:spPr>
          <a:xfrm>
            <a:off x="457200" y="273050"/>
            <a:ext cx="8228013" cy="1146175"/>
          </a:xfrm>
        </p:spPr>
        <p:txBody>
          <a:bodyPr>
            <a:normAutofit fontScale="90000"/>
          </a:bodyPr>
          <a:lstStyle/>
          <a:p>
            <a:pPr>
              <a:defRPr/>
            </a:pPr>
            <a:r>
              <a:rPr lang="en-US" dirty="0"/>
              <a:t>Finding the Classes and Their</a:t>
            </a:r>
            <a:br>
              <a:rPr lang="en-US" dirty="0"/>
            </a:br>
            <a:r>
              <a:rPr lang="en-US" dirty="0"/>
              <a:t>Responsibilities in a Problem</a:t>
            </a:r>
            <a:endParaRPr lang="en-GB" dirty="0"/>
          </a:p>
        </p:txBody>
      </p:sp>
      <p:sp>
        <p:nvSpPr>
          <p:cNvPr id="59395" name="Rectangle 4">
            <a:extLst>
              <a:ext uri="{FF2B5EF4-FFF2-40B4-BE49-F238E27FC236}">
                <a16:creationId xmlns:a16="http://schemas.microsoft.com/office/drawing/2014/main" id="{125A9750-6AAC-4024-B6E5-702052D77157}"/>
              </a:ext>
            </a:extLst>
          </p:cNvPr>
          <p:cNvSpPr>
            <a:spLocks noChangeArrowheads="1"/>
          </p:cNvSpPr>
          <p:nvPr/>
        </p:nvSpPr>
        <p:spPr bwMode="auto">
          <a:xfrm>
            <a:off x="838200" y="2514600"/>
            <a:ext cx="7239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b="1" dirty="0">
                <a:latin typeface="Arial" panose="020B0604020202020204" pitchFamily="34" charset="0"/>
              </a:rPr>
              <a:t>One of the first steps when designing an object-oriented program is finding the classes that should be created and determining those classes’ responsibilities in the program.</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577919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147A36-6B8C-4F51-974B-588F6A9DB959}"/>
              </a:ext>
            </a:extLst>
          </p:cNvPr>
          <p:cNvSpPr/>
          <p:nvPr/>
        </p:nvSpPr>
        <p:spPr>
          <a:xfrm>
            <a:off x="304800" y="838200"/>
            <a:ext cx="7924800" cy="4894263"/>
          </a:xfrm>
          <a:prstGeom prst="rect">
            <a:avLst/>
          </a:prstGeom>
        </p:spPr>
        <p:txBody>
          <a:bodyPr>
            <a:spAutoFit/>
          </a:bodyPr>
          <a:lstStyle/>
          <a:p>
            <a:pPr eaLnBrk="1" hangingPunct="1">
              <a:defRPr/>
            </a:pPr>
            <a:r>
              <a:rPr lang="en-US" sz="2400" dirty="0"/>
              <a:t>Over the years, software professionals have developed numerous techniques for finding the classes in a given problem. One simple and popular technique involves the following steps:</a:t>
            </a:r>
          </a:p>
          <a:p>
            <a:pPr eaLnBrk="1" hangingPunct="1">
              <a:defRPr/>
            </a:pPr>
            <a:endParaRPr lang="en-US" sz="2400" dirty="0"/>
          </a:p>
          <a:p>
            <a:pPr marL="457200" indent="-457200" eaLnBrk="1" hangingPunct="1">
              <a:buFont typeface="+mj-lt"/>
              <a:buAutoNum type="arabicPeriod"/>
              <a:defRPr/>
            </a:pPr>
            <a:r>
              <a:rPr lang="en-US" sz="2400" dirty="0"/>
              <a:t>Get a written description of the problem domain</a:t>
            </a:r>
          </a:p>
          <a:p>
            <a:pPr marL="457200" indent="-457200" eaLnBrk="1" hangingPunct="1">
              <a:buFont typeface="+mj-lt"/>
              <a:buAutoNum type="arabicPeriod"/>
              <a:defRPr/>
            </a:pPr>
            <a:endParaRPr lang="en-US" sz="2400" dirty="0"/>
          </a:p>
          <a:p>
            <a:pPr marL="457200" indent="-457200" eaLnBrk="1" hangingPunct="1">
              <a:buFont typeface="+mj-lt"/>
              <a:buAutoNum type="arabicPeriod"/>
              <a:defRPr/>
            </a:pPr>
            <a:r>
              <a:rPr lang="en-US" sz="2400" dirty="0"/>
              <a:t>Identify all the nouns (including pronouns and noun phrases) in the description. Each of these is a potential class</a:t>
            </a:r>
          </a:p>
          <a:p>
            <a:pPr marL="457200" indent="-457200" eaLnBrk="1" hangingPunct="1">
              <a:buFont typeface="+mj-lt"/>
              <a:buAutoNum type="arabicPeriod"/>
              <a:defRPr/>
            </a:pPr>
            <a:endParaRPr lang="en-US" sz="2400" dirty="0"/>
          </a:p>
          <a:p>
            <a:pPr marL="457200" indent="-457200" eaLnBrk="1" hangingPunct="1">
              <a:buFont typeface="+mj-lt"/>
              <a:buAutoNum type="arabicPeriod"/>
              <a:defRPr/>
            </a:pPr>
            <a:r>
              <a:rPr lang="en-US" sz="2400" dirty="0"/>
              <a:t>Refine the list to include only the classes that are relevant to the problem</a:t>
            </a:r>
          </a:p>
        </p:txBody>
      </p:sp>
    </p:spTree>
    <p:extLst>
      <p:ext uri="{BB962C8B-B14F-4D97-AF65-F5344CB8AC3E}">
        <p14:creationId xmlns:p14="http://schemas.microsoft.com/office/powerpoint/2010/main" val="1492215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1C1CAB47-9BFB-4354-B4FD-7738A5E5810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EA401AF5-6CC4-4583-AE81-47373EC6684A}" type="slidenum">
              <a:rPr lang="en-US" altLang="en-US" sz="1000" smtClean="0">
                <a:solidFill>
                  <a:srgbClr val="A3A3A3"/>
                </a:solidFill>
                <a:latin typeface="Consolas" panose="020B0609020204030204" pitchFamily="49" charset="0"/>
              </a:rPr>
              <a:pPr>
                <a:spcBef>
                  <a:spcPct val="0"/>
                </a:spcBef>
                <a:buClrTx/>
                <a:buSzTx/>
                <a:buFontTx/>
                <a:buNone/>
              </a:pPr>
              <a:t>96</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119035A7-319F-47AA-8879-391062201903}"/>
              </a:ext>
            </a:extLst>
          </p:cNvPr>
          <p:cNvSpPr>
            <a:spLocks noGrp="1" noChangeArrowheads="1"/>
          </p:cNvSpPr>
          <p:nvPr>
            <p:ph type="title" idx="4294967295"/>
          </p:nvPr>
        </p:nvSpPr>
        <p:spPr/>
        <p:txBody>
          <a:bodyPr/>
          <a:lstStyle/>
          <a:p>
            <a:pPr>
              <a:defRPr/>
            </a:pPr>
            <a:r>
              <a:rPr lang="en-US" sz="3200" dirty="0"/>
              <a:t>Step 1: Description of problem</a:t>
            </a:r>
          </a:p>
        </p:txBody>
      </p:sp>
      <p:sp>
        <p:nvSpPr>
          <p:cNvPr id="63492" name="Rectangle 4">
            <a:extLst>
              <a:ext uri="{FF2B5EF4-FFF2-40B4-BE49-F238E27FC236}">
                <a16:creationId xmlns:a16="http://schemas.microsoft.com/office/drawing/2014/main" id="{E56F4B60-FCE7-4995-86C3-A4F0A52B15E8}"/>
              </a:ext>
            </a:extLst>
          </p:cNvPr>
          <p:cNvSpPr>
            <a:spLocks noChangeArrowheads="1"/>
          </p:cNvSpPr>
          <p:nvPr/>
        </p:nvSpPr>
        <p:spPr bwMode="auto">
          <a:xfrm>
            <a:off x="914400" y="1304925"/>
            <a:ext cx="6629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Joe’s Automotive Shop services foreign cars, and specializes in servicing cars made by Mercedes, Porsche, and BMW.   When a customer brings a car to the shop, the manager gets the customer’s name, address, and telephone number. The manager then determines the make, model, and year of the car, and gives the customer a service quote. The service quote shows the estimated parts charges, estimated labor charges, sales tax, and total estimated charges.</a:t>
            </a:r>
          </a:p>
        </p:txBody>
      </p:sp>
    </p:spTree>
    <p:extLst>
      <p:ext uri="{BB962C8B-B14F-4D97-AF65-F5344CB8AC3E}">
        <p14:creationId xmlns:p14="http://schemas.microsoft.com/office/powerpoint/2010/main" val="3259278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B8EE2C29-2278-480F-8D2F-B698F054DEB1}"/>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AD4C1727-42A9-4113-8725-EEA2F680BA20}" type="slidenum">
              <a:rPr lang="en-US" altLang="en-US" sz="1000" smtClean="0">
                <a:solidFill>
                  <a:srgbClr val="A3A3A3"/>
                </a:solidFill>
                <a:latin typeface="Consolas" panose="020B0609020204030204" pitchFamily="49" charset="0"/>
              </a:rPr>
              <a:pPr>
                <a:spcBef>
                  <a:spcPct val="0"/>
                </a:spcBef>
                <a:buClrTx/>
                <a:buSzTx/>
                <a:buFontTx/>
                <a:buNone/>
              </a:pPr>
              <a:t>97</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963C3278-79D0-46A2-8080-3AB0D45A61AC}"/>
              </a:ext>
            </a:extLst>
          </p:cNvPr>
          <p:cNvSpPr>
            <a:spLocks noGrp="1" noChangeArrowheads="1"/>
          </p:cNvSpPr>
          <p:nvPr>
            <p:ph type="title" idx="4294967295"/>
          </p:nvPr>
        </p:nvSpPr>
        <p:spPr/>
        <p:txBody>
          <a:bodyPr/>
          <a:lstStyle/>
          <a:p>
            <a:pPr>
              <a:defRPr/>
            </a:pPr>
            <a:r>
              <a:rPr lang="en-US" sz="3200" dirty="0"/>
              <a:t>Step 2:  Identify the Nouns</a:t>
            </a:r>
          </a:p>
        </p:txBody>
      </p:sp>
      <p:sp>
        <p:nvSpPr>
          <p:cNvPr id="5" name="Rectangle 4">
            <a:extLst>
              <a:ext uri="{FF2B5EF4-FFF2-40B4-BE49-F238E27FC236}">
                <a16:creationId xmlns:a16="http://schemas.microsoft.com/office/drawing/2014/main" id="{59B2327B-1A4D-4308-B09E-5FFFE6305591}"/>
              </a:ext>
            </a:extLst>
          </p:cNvPr>
          <p:cNvSpPr/>
          <p:nvPr/>
        </p:nvSpPr>
        <p:spPr>
          <a:xfrm>
            <a:off x="914400" y="1304925"/>
            <a:ext cx="6629400" cy="3416300"/>
          </a:xfrm>
          <a:prstGeom prst="rect">
            <a:avLst/>
          </a:prstGeom>
        </p:spPr>
        <p:txBody>
          <a:bodyPr>
            <a:spAutoFit/>
          </a:bodyPr>
          <a:lstStyle/>
          <a:p>
            <a:pPr eaLnBrk="1" hangingPunct="1">
              <a:defRPr/>
            </a:pPr>
            <a:r>
              <a:rPr lang="en-US" sz="2400" dirty="0">
                <a:solidFill>
                  <a:schemeClr val="accent5">
                    <a:lumMod val="60000"/>
                    <a:lumOff val="40000"/>
                  </a:schemeClr>
                </a:solidFill>
              </a:rPr>
              <a:t>Joe’s Automotive Shop </a:t>
            </a:r>
            <a:r>
              <a:rPr lang="en-US" sz="2400" dirty="0"/>
              <a:t>services </a:t>
            </a:r>
            <a:r>
              <a:rPr lang="en-US" sz="2400" dirty="0">
                <a:solidFill>
                  <a:schemeClr val="accent5">
                    <a:lumMod val="60000"/>
                    <a:lumOff val="40000"/>
                  </a:schemeClr>
                </a:solidFill>
              </a:rPr>
              <a:t>foreign cars</a:t>
            </a:r>
            <a:r>
              <a:rPr lang="en-US" sz="2400" dirty="0"/>
              <a:t>, and specializes in servicing cars made by </a:t>
            </a:r>
            <a:r>
              <a:rPr lang="en-US" sz="2400" dirty="0">
                <a:solidFill>
                  <a:schemeClr val="accent5">
                    <a:lumMod val="60000"/>
                    <a:lumOff val="40000"/>
                  </a:schemeClr>
                </a:solidFill>
              </a:rPr>
              <a:t>Mercedes, Porsche</a:t>
            </a:r>
            <a:r>
              <a:rPr lang="en-US" sz="2400" dirty="0"/>
              <a:t>, and </a:t>
            </a:r>
            <a:r>
              <a:rPr lang="en-US" sz="2400" dirty="0">
                <a:solidFill>
                  <a:schemeClr val="accent5">
                    <a:lumMod val="60000"/>
                    <a:lumOff val="40000"/>
                  </a:schemeClr>
                </a:solidFill>
              </a:rPr>
              <a:t>BMW</a:t>
            </a:r>
            <a:r>
              <a:rPr lang="en-US" sz="2400" dirty="0"/>
              <a:t>.   When a </a:t>
            </a:r>
            <a:r>
              <a:rPr lang="en-US" sz="2400" dirty="0">
                <a:solidFill>
                  <a:schemeClr val="accent5">
                    <a:lumMod val="60000"/>
                    <a:lumOff val="40000"/>
                  </a:schemeClr>
                </a:solidFill>
              </a:rPr>
              <a:t>customer</a:t>
            </a:r>
            <a:r>
              <a:rPr lang="en-US" sz="2400" dirty="0"/>
              <a:t> brings a car to the </a:t>
            </a:r>
            <a:r>
              <a:rPr lang="en-US" sz="2400" dirty="0">
                <a:solidFill>
                  <a:schemeClr val="accent5">
                    <a:lumMod val="60000"/>
                    <a:lumOff val="40000"/>
                  </a:schemeClr>
                </a:solidFill>
              </a:rPr>
              <a:t>shop</a:t>
            </a:r>
            <a:r>
              <a:rPr lang="en-US" sz="2400" dirty="0"/>
              <a:t>, the </a:t>
            </a:r>
            <a:r>
              <a:rPr lang="en-US" sz="2400" dirty="0">
                <a:solidFill>
                  <a:schemeClr val="accent5">
                    <a:lumMod val="60000"/>
                    <a:lumOff val="40000"/>
                  </a:schemeClr>
                </a:solidFill>
              </a:rPr>
              <a:t>manager</a:t>
            </a:r>
            <a:r>
              <a:rPr lang="en-US" sz="2400" dirty="0"/>
              <a:t> gets the </a:t>
            </a:r>
            <a:r>
              <a:rPr lang="en-US" sz="2400" dirty="0">
                <a:solidFill>
                  <a:schemeClr val="accent5">
                    <a:lumMod val="60000"/>
                    <a:lumOff val="40000"/>
                  </a:schemeClr>
                </a:solidFill>
              </a:rPr>
              <a:t>customer’s name</a:t>
            </a:r>
            <a:r>
              <a:rPr lang="en-US" sz="2400" dirty="0"/>
              <a:t>, </a:t>
            </a:r>
            <a:r>
              <a:rPr lang="en-US" sz="2400" dirty="0">
                <a:solidFill>
                  <a:schemeClr val="accent5">
                    <a:lumMod val="60000"/>
                    <a:lumOff val="40000"/>
                  </a:schemeClr>
                </a:solidFill>
              </a:rPr>
              <a:t>address, </a:t>
            </a:r>
            <a:r>
              <a:rPr lang="en-US" sz="2400" dirty="0"/>
              <a:t>and </a:t>
            </a:r>
            <a:r>
              <a:rPr lang="en-US" sz="2400" dirty="0">
                <a:solidFill>
                  <a:schemeClr val="accent5">
                    <a:lumMod val="60000"/>
                    <a:lumOff val="40000"/>
                  </a:schemeClr>
                </a:solidFill>
              </a:rPr>
              <a:t>telephone number. </a:t>
            </a:r>
            <a:r>
              <a:rPr lang="en-US" sz="2400" dirty="0"/>
              <a:t>The </a:t>
            </a:r>
            <a:r>
              <a:rPr lang="en-US" sz="2400" dirty="0">
                <a:solidFill>
                  <a:schemeClr val="accent5">
                    <a:lumMod val="60000"/>
                    <a:lumOff val="40000"/>
                  </a:schemeClr>
                </a:solidFill>
              </a:rPr>
              <a:t>manager </a:t>
            </a:r>
            <a:r>
              <a:rPr lang="en-US" sz="2400" dirty="0"/>
              <a:t>then determines the </a:t>
            </a:r>
            <a:r>
              <a:rPr lang="en-US" sz="2400" dirty="0">
                <a:solidFill>
                  <a:schemeClr val="accent5">
                    <a:lumMod val="60000"/>
                    <a:lumOff val="40000"/>
                  </a:schemeClr>
                </a:solidFill>
              </a:rPr>
              <a:t>make, model, </a:t>
            </a:r>
            <a:r>
              <a:rPr lang="en-US" sz="2400" dirty="0"/>
              <a:t>and </a:t>
            </a:r>
            <a:r>
              <a:rPr lang="en-US" sz="2400" dirty="0">
                <a:solidFill>
                  <a:schemeClr val="accent5">
                    <a:lumMod val="60000"/>
                    <a:lumOff val="40000"/>
                  </a:schemeClr>
                </a:solidFill>
              </a:rPr>
              <a:t>year</a:t>
            </a:r>
            <a:r>
              <a:rPr lang="en-US" sz="2400" dirty="0"/>
              <a:t> of the </a:t>
            </a:r>
            <a:r>
              <a:rPr lang="en-US" sz="2400" dirty="0">
                <a:solidFill>
                  <a:schemeClr val="accent5">
                    <a:lumMod val="60000"/>
                    <a:lumOff val="40000"/>
                  </a:schemeClr>
                </a:solidFill>
              </a:rPr>
              <a:t>car, </a:t>
            </a:r>
            <a:r>
              <a:rPr lang="en-US" sz="2400" dirty="0"/>
              <a:t>and gives the </a:t>
            </a:r>
            <a:r>
              <a:rPr lang="en-US" sz="2400" dirty="0">
                <a:solidFill>
                  <a:schemeClr val="accent5">
                    <a:lumMod val="60000"/>
                    <a:lumOff val="40000"/>
                  </a:schemeClr>
                </a:solidFill>
              </a:rPr>
              <a:t>customer</a:t>
            </a:r>
            <a:r>
              <a:rPr lang="en-US" sz="2400" dirty="0"/>
              <a:t> a </a:t>
            </a:r>
            <a:r>
              <a:rPr lang="en-US" sz="2400" dirty="0">
                <a:solidFill>
                  <a:schemeClr val="accent5">
                    <a:lumMod val="60000"/>
                    <a:lumOff val="40000"/>
                  </a:schemeClr>
                </a:solidFill>
              </a:rPr>
              <a:t>service quote</a:t>
            </a:r>
            <a:r>
              <a:rPr lang="en-US" sz="2400" dirty="0"/>
              <a:t>. The </a:t>
            </a:r>
            <a:r>
              <a:rPr lang="en-US" sz="2400" dirty="0">
                <a:solidFill>
                  <a:schemeClr val="accent5">
                    <a:lumMod val="60000"/>
                    <a:lumOff val="40000"/>
                  </a:schemeClr>
                </a:solidFill>
              </a:rPr>
              <a:t>service quote </a:t>
            </a:r>
            <a:r>
              <a:rPr lang="en-US" sz="2400" dirty="0"/>
              <a:t>shows the </a:t>
            </a:r>
            <a:r>
              <a:rPr lang="en-US" sz="2400" dirty="0">
                <a:solidFill>
                  <a:schemeClr val="accent5">
                    <a:lumMod val="60000"/>
                    <a:lumOff val="40000"/>
                  </a:schemeClr>
                </a:solidFill>
              </a:rPr>
              <a:t>estimated parts charges</a:t>
            </a:r>
            <a:r>
              <a:rPr lang="en-US" sz="2400" dirty="0"/>
              <a:t>, </a:t>
            </a:r>
            <a:r>
              <a:rPr lang="en-US" sz="2400" dirty="0">
                <a:solidFill>
                  <a:schemeClr val="accent5">
                    <a:lumMod val="60000"/>
                    <a:lumOff val="40000"/>
                  </a:schemeClr>
                </a:solidFill>
              </a:rPr>
              <a:t>estimated labor charges</a:t>
            </a:r>
            <a:r>
              <a:rPr lang="en-US" sz="2400" dirty="0"/>
              <a:t>, </a:t>
            </a:r>
            <a:r>
              <a:rPr lang="en-US" sz="2400" dirty="0">
                <a:solidFill>
                  <a:schemeClr val="accent5">
                    <a:lumMod val="60000"/>
                    <a:lumOff val="40000"/>
                  </a:schemeClr>
                </a:solidFill>
              </a:rPr>
              <a:t>sales tax</a:t>
            </a:r>
            <a:r>
              <a:rPr lang="en-US" sz="2400" dirty="0"/>
              <a:t>, and </a:t>
            </a:r>
            <a:r>
              <a:rPr lang="en-US" sz="2400" dirty="0">
                <a:solidFill>
                  <a:schemeClr val="accent5">
                    <a:lumMod val="60000"/>
                    <a:lumOff val="40000"/>
                  </a:schemeClr>
                </a:solidFill>
              </a:rPr>
              <a:t>total estimated charges</a:t>
            </a:r>
            <a:r>
              <a:rPr lang="en-US" sz="2400" dirty="0"/>
              <a:t>.</a:t>
            </a:r>
          </a:p>
        </p:txBody>
      </p:sp>
    </p:spTree>
    <p:extLst>
      <p:ext uri="{BB962C8B-B14F-4D97-AF65-F5344CB8AC3E}">
        <p14:creationId xmlns:p14="http://schemas.microsoft.com/office/powerpoint/2010/main" val="2485863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BD2E1022-ACAB-4A60-A18F-698B27736F9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FCBA4DCE-D29A-428A-BE93-2890973974F8}" type="slidenum">
              <a:rPr lang="en-US" altLang="en-US" sz="1000" smtClean="0">
                <a:solidFill>
                  <a:srgbClr val="A3A3A3"/>
                </a:solidFill>
                <a:latin typeface="Consolas" panose="020B0609020204030204" pitchFamily="49" charset="0"/>
              </a:rPr>
              <a:pPr>
                <a:spcBef>
                  <a:spcPct val="0"/>
                </a:spcBef>
                <a:buClrTx/>
                <a:buSzTx/>
                <a:buFontTx/>
                <a:buNone/>
              </a:pPr>
              <a:t>98</a:t>
            </a:fld>
            <a:endParaRPr lang="en-US" altLang="en-US" sz="1000">
              <a:solidFill>
                <a:srgbClr val="A3A3A3"/>
              </a:solidFill>
              <a:latin typeface="Consolas" panose="020B0609020204030204" pitchFamily="49" charset="0"/>
            </a:endParaRPr>
          </a:p>
        </p:txBody>
      </p:sp>
      <p:pic>
        <p:nvPicPr>
          <p:cNvPr id="67587" name="Picture 2" descr="C:\Users\Lynn Thackeray\Desktop\Capture.PNG">
            <a:extLst>
              <a:ext uri="{FF2B5EF4-FFF2-40B4-BE49-F238E27FC236}">
                <a16:creationId xmlns:a16="http://schemas.microsoft.com/office/drawing/2014/main" id="{B4903633-5C94-4E99-9C3E-651AC3280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85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1139195B-80DA-4BCD-8B03-8DDF2BB814FC}"/>
              </a:ext>
            </a:extLst>
          </p:cNvPr>
          <p:cNvSpPr>
            <a:spLocks noGrp="1"/>
          </p:cNvSpPr>
          <p:nvPr>
            <p:ph type="sldNum" sz="quarter" idx="12"/>
          </p:nvPr>
        </p:nvSpPr>
        <p:spPr bwMode="auto">
          <a:xfrm>
            <a:off x="3776663" y="6111875"/>
            <a:ext cx="2286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000">
                <a:solidFill>
                  <a:srgbClr val="A3A3A3"/>
                </a:solidFill>
                <a:latin typeface="Consolas" panose="020B0609020204030204" pitchFamily="49" charset="0"/>
              </a:rPr>
              <a:t>14-</a:t>
            </a:r>
            <a:fld id="{DAEBD501-A089-4B2A-88EE-5E507416AE71}" type="slidenum">
              <a:rPr lang="en-US" altLang="en-US" sz="1000" smtClean="0">
                <a:solidFill>
                  <a:srgbClr val="A3A3A3"/>
                </a:solidFill>
                <a:latin typeface="Consolas" panose="020B0609020204030204" pitchFamily="49" charset="0"/>
              </a:rPr>
              <a:pPr>
                <a:spcBef>
                  <a:spcPct val="0"/>
                </a:spcBef>
                <a:buClrTx/>
                <a:buSzTx/>
                <a:buFontTx/>
                <a:buNone/>
              </a:pPr>
              <a:t>99</a:t>
            </a:fld>
            <a:endParaRPr lang="en-US" altLang="en-US" sz="1000">
              <a:solidFill>
                <a:srgbClr val="A3A3A3"/>
              </a:solidFill>
              <a:latin typeface="Consolas" panose="020B0609020204030204" pitchFamily="49" charset="0"/>
            </a:endParaRPr>
          </a:p>
        </p:txBody>
      </p:sp>
      <p:sp>
        <p:nvSpPr>
          <p:cNvPr id="21507" name="Rectangle 2">
            <a:extLst>
              <a:ext uri="{FF2B5EF4-FFF2-40B4-BE49-F238E27FC236}">
                <a16:creationId xmlns:a16="http://schemas.microsoft.com/office/drawing/2014/main" id="{71B61C75-64B9-407E-98E7-1B3920C13F60}"/>
              </a:ext>
            </a:extLst>
          </p:cNvPr>
          <p:cNvSpPr>
            <a:spLocks noGrp="1" noChangeArrowheads="1"/>
          </p:cNvSpPr>
          <p:nvPr>
            <p:ph type="title" idx="4294967295"/>
          </p:nvPr>
        </p:nvSpPr>
        <p:spPr/>
        <p:txBody>
          <a:bodyPr/>
          <a:lstStyle/>
          <a:p>
            <a:pPr>
              <a:defRPr/>
            </a:pPr>
            <a:r>
              <a:rPr lang="en-US" sz="3200" dirty="0"/>
              <a:t>Step 3:  Refining the list of Nouns</a:t>
            </a:r>
          </a:p>
        </p:txBody>
      </p:sp>
      <p:sp>
        <p:nvSpPr>
          <p:cNvPr id="69636" name="TextBox 5">
            <a:extLst>
              <a:ext uri="{FF2B5EF4-FFF2-40B4-BE49-F238E27FC236}">
                <a16:creationId xmlns:a16="http://schemas.microsoft.com/office/drawing/2014/main" id="{92061D19-146E-45EA-BD65-69F571F0C46E}"/>
              </a:ext>
            </a:extLst>
          </p:cNvPr>
          <p:cNvSpPr txBox="1">
            <a:spLocks noChangeArrowheads="1"/>
          </p:cNvSpPr>
          <p:nvPr/>
        </p:nvSpPr>
        <p:spPr bwMode="auto">
          <a:xfrm>
            <a:off x="838200" y="1219200"/>
            <a:ext cx="6248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50"/>
              </a:spcBef>
              <a:buClr>
                <a:schemeClr val="accent1"/>
              </a:buClr>
              <a:buSzPct val="80000"/>
              <a:buFont typeface="Wingdings 2" panose="05020102010507070707" pitchFamily="18" charset="2"/>
              <a:buChar char=""/>
              <a:defRPr sz="2800">
                <a:solidFill>
                  <a:schemeClr val="tx1"/>
                </a:solidFill>
                <a:latin typeface="Corbel" panose="020B050302020402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Corbel" panose="020B0503020204020204" pitchFamily="34" charset="0"/>
              </a:defRPr>
            </a:lvl2pPr>
            <a:lvl3pPr marL="1143000" indent="-228600">
              <a:spcBef>
                <a:spcPts val="250"/>
              </a:spcBef>
              <a:buClr>
                <a:srgbClr val="58B7C3"/>
              </a:buClr>
              <a:buSzPct val="100000"/>
              <a:buFont typeface="Wingdings 2" panose="05020102010507070707" pitchFamily="18" charset="2"/>
              <a:buChar char=""/>
              <a:defRPr sz="2200">
                <a:solidFill>
                  <a:schemeClr val="tx1"/>
                </a:solidFill>
                <a:latin typeface="Corbel" panose="020B0503020204020204" pitchFamily="34" charset="0"/>
              </a:defRPr>
            </a:lvl3pPr>
            <a:lvl4pPr marL="1600200" indent="-228600">
              <a:spcBef>
                <a:spcPts val="225"/>
              </a:spcBef>
              <a:buClr>
                <a:srgbClr val="58B7C3"/>
              </a:buClr>
              <a:buSzPct val="112000"/>
              <a:buFont typeface="Verdana" panose="020B0604030504040204" pitchFamily="34" charset="0"/>
              <a:buChar char="◦"/>
              <a:defRPr sz="1900">
                <a:solidFill>
                  <a:schemeClr val="tx1"/>
                </a:solidFill>
                <a:latin typeface="Corbel" panose="020B0503020204020204" pitchFamily="34" charset="0"/>
              </a:defRPr>
            </a:lvl4pPr>
            <a:lvl5pPr marL="2057400" indent="-228600">
              <a:spcBef>
                <a:spcPts val="250"/>
              </a:spcBef>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ts val="250"/>
              </a:spcBef>
              <a:spcAft>
                <a:spcPct val="0"/>
              </a:spcAft>
              <a:buClr>
                <a:srgbClr val="DE50E4"/>
              </a:buClr>
              <a:buSzPct val="100000"/>
              <a:buFont typeface="Wingdings 2" panose="05020102010507070707" pitchFamily="18" charset="2"/>
              <a:buChar char=""/>
              <a:defRPr sz="2000">
                <a:solidFill>
                  <a:schemeClr val="tx1"/>
                </a:solidFill>
                <a:latin typeface="Corbel" panose="020B0503020204020204" pitchFamily="34" charset="0"/>
              </a:defRPr>
            </a:lvl9pPr>
          </a:lstStyle>
          <a:p>
            <a:pPr eaLnBrk="1" hangingPunct="1">
              <a:spcBef>
                <a:spcPct val="0"/>
              </a:spcBef>
              <a:buClrTx/>
              <a:buSzTx/>
              <a:buFontTx/>
              <a:buNone/>
            </a:pPr>
            <a:r>
              <a:rPr lang="en-US" altLang="en-US" sz="2400">
                <a:latin typeface="Arial" panose="020B0604020202020204" pitchFamily="34" charset="0"/>
              </a:rPr>
              <a:t>Some Nouns mean the same thing</a:t>
            </a:r>
          </a:p>
          <a:p>
            <a:pPr eaLnBrk="1" hangingPunct="1">
              <a:spcBef>
                <a:spcPct val="0"/>
              </a:spcBef>
              <a:buClrTx/>
              <a:buSzTx/>
              <a:buFont typeface="Arial" panose="020B0604020202020204" pitchFamily="34" charset="0"/>
              <a:buChar char="•"/>
            </a:pPr>
            <a:endParaRPr lang="en-US" altLang="en-US" sz="2000">
              <a:latin typeface="Arial" panose="020B0604020202020204" pitchFamily="34" charset="0"/>
            </a:endParaRPr>
          </a:p>
        </p:txBody>
      </p:sp>
      <p:pic>
        <p:nvPicPr>
          <p:cNvPr id="69637" name="Picture 2" descr="C:\Users\Lynn Thackeray\Desktop\Capture.PNG">
            <a:extLst>
              <a:ext uri="{FF2B5EF4-FFF2-40B4-BE49-F238E27FC236}">
                <a16:creationId xmlns:a16="http://schemas.microsoft.com/office/drawing/2014/main" id="{8FED1925-4E9F-403E-9FCA-A17DC90E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696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802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7386</TotalTime>
  <Words>4110</Words>
  <Application>Microsoft Macintosh PowerPoint</Application>
  <PresentationFormat>On-screen Show (4:3)</PresentationFormat>
  <Paragraphs>550</Paragraphs>
  <Slides>113</Slides>
  <Notes>79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9" baseType="lpstr">
      <vt:lpstr>Adobe Caslon Pro</vt:lpstr>
      <vt:lpstr>Algerian</vt:lpstr>
      <vt:lpstr>Arial</vt:lpstr>
      <vt:lpstr>Baskerville Old Face</vt:lpstr>
      <vt:lpstr>Calibri</vt:lpstr>
      <vt:lpstr>Consolas</vt:lpstr>
      <vt:lpstr>ForoSans-Light</vt:lpstr>
      <vt:lpstr>Georgia</vt:lpstr>
      <vt:lpstr>Microsoft Sans Serif</vt:lpstr>
      <vt:lpstr>Open Sans</vt:lpstr>
      <vt:lpstr>Roboto</vt:lpstr>
      <vt:lpstr>Times New Roman</vt:lpstr>
      <vt:lpstr>Wingdings</vt:lpstr>
      <vt:lpstr>Wingdings 2</vt:lpstr>
      <vt:lpstr>Equity</vt:lpstr>
      <vt:lpstr>Visio</vt:lpstr>
      <vt:lpstr>PowerPoint Presentation</vt:lpstr>
      <vt:lpstr>This Course</vt:lpstr>
      <vt:lpstr>Connectivism Learning Theory</vt:lpstr>
      <vt:lpstr>My Background</vt:lpstr>
      <vt:lpstr>PowerPoint Presentation</vt:lpstr>
      <vt:lpstr>About This Course</vt:lpstr>
      <vt:lpstr>Assignments</vt:lpstr>
      <vt:lpstr>PowerPoint Presentation</vt:lpstr>
      <vt:lpstr>Physical Software Design</vt:lpstr>
      <vt:lpstr>Software’s Dirty Little Secret</vt:lpstr>
      <vt:lpstr>Software Design Messes</vt:lpstr>
      <vt:lpstr>… and Then There is Maintenance</vt:lpstr>
      <vt:lpstr>Structure and Behavior</vt:lpstr>
      <vt:lpstr>DRY</vt:lpstr>
      <vt:lpstr>About Design Patterns</vt:lpstr>
      <vt:lpstr>Benefits of Design Patterns</vt:lpstr>
      <vt:lpstr>Dealing With Change</vt:lpstr>
      <vt:lpstr>Design Patterns</vt:lpstr>
      <vt:lpstr>Dealing with Change</vt:lpstr>
      <vt:lpstr>Example</vt:lpstr>
      <vt:lpstr>Christopher Alexander</vt:lpstr>
      <vt:lpstr>Light on two sides of every room</vt:lpstr>
      <vt:lpstr>Patterns in Software</vt:lpstr>
      <vt:lpstr>Gang of Four</vt:lpstr>
      <vt:lpstr>Gang of Four</vt:lpstr>
      <vt:lpstr>The Gang of Four: Pattern Catalog</vt:lpstr>
      <vt:lpstr>All you have to do is learn how to sling code right? </vt:lpstr>
      <vt:lpstr>Does Design Make a Difference?</vt:lpstr>
      <vt:lpstr>Principles of Software Design</vt:lpstr>
      <vt:lpstr>SOLID Design Principles</vt:lpstr>
      <vt:lpstr>Good Design </vt:lpstr>
      <vt:lpstr>Using Design Patterns</vt:lpstr>
      <vt:lpstr>Shared Vocabulary</vt:lpstr>
      <vt:lpstr>Design Patterns</vt:lpstr>
      <vt:lpstr>Design Patterns</vt:lpstr>
      <vt:lpstr>Inheritance</vt:lpstr>
      <vt:lpstr>Inheritance</vt:lpstr>
      <vt:lpstr>Example: Initial Class Diagram</vt:lpstr>
      <vt:lpstr>A Good Start</vt:lpstr>
      <vt:lpstr>Feature Request</vt:lpstr>
      <vt:lpstr>Example: Duck Simulator</vt:lpstr>
      <vt:lpstr>Add flying</vt:lpstr>
      <vt:lpstr>How Are We Doing?</vt:lpstr>
      <vt:lpstr>Evaluating the Design</vt:lpstr>
      <vt:lpstr>Problems with Our Design</vt:lpstr>
      <vt:lpstr>Remember: “Embrace Change”</vt:lpstr>
      <vt:lpstr>Inheritance is not The Answer</vt:lpstr>
      <vt:lpstr>Insight</vt:lpstr>
      <vt:lpstr>Design Principle</vt:lpstr>
      <vt:lpstr>Separating What Varies</vt:lpstr>
      <vt:lpstr>Using Interfaces?</vt:lpstr>
      <vt:lpstr>Design Principle</vt:lpstr>
      <vt:lpstr>The Varying Behaviors</vt:lpstr>
      <vt:lpstr>Benefits of This Design</vt:lpstr>
      <vt:lpstr>Implementing Interfaces</vt:lpstr>
      <vt:lpstr>This Design is Also Problematic</vt:lpstr>
      <vt:lpstr>Review Our Attempts</vt:lpstr>
      <vt:lpstr>Design Principle #1</vt:lpstr>
      <vt:lpstr>Encapsulate What Varies</vt:lpstr>
      <vt:lpstr> </vt:lpstr>
      <vt:lpstr>Identify What Changes</vt:lpstr>
      <vt:lpstr>Design Principle #2</vt:lpstr>
      <vt:lpstr>Identifying What Changes (and separate it)</vt:lpstr>
      <vt:lpstr>Programming to an Interface</vt:lpstr>
      <vt:lpstr>Programming to an Interface</vt:lpstr>
      <vt:lpstr>Typical UML for Strategy</vt:lpstr>
      <vt:lpstr>Principles in Strategy</vt:lpstr>
      <vt:lpstr>Programming to an Interface</vt:lpstr>
      <vt:lpstr>Programming to an Interface</vt:lpstr>
      <vt:lpstr>PowerPoint Presentation</vt:lpstr>
      <vt:lpstr>Review What we have Done</vt:lpstr>
      <vt:lpstr>Design Principle #3</vt:lpstr>
      <vt:lpstr>Design Principle #3</vt:lpstr>
      <vt:lpstr>Association, Composition and Aggregation</vt:lpstr>
      <vt:lpstr>Association</vt:lpstr>
      <vt:lpstr>PowerPoint Presentation</vt:lpstr>
      <vt:lpstr>Aggregation</vt:lpstr>
      <vt:lpstr>Composition</vt:lpstr>
      <vt:lpstr>PowerPoint Presentation</vt:lpstr>
      <vt:lpstr>Strategy Pattern </vt:lpstr>
      <vt:lpstr>Strategy</vt:lpstr>
      <vt:lpstr>Strategy Pattern When to Choose it</vt:lpstr>
      <vt:lpstr>Design</vt:lpstr>
      <vt:lpstr>Strategy Example</vt:lpstr>
      <vt:lpstr>Summary</vt:lpstr>
      <vt:lpstr>Intellij UML Generation</vt:lpstr>
      <vt:lpstr>Intellij JavaDocs Generation</vt:lpstr>
      <vt:lpstr>Visual Studio: UML Diagram</vt:lpstr>
      <vt:lpstr>Visual Studio: UML Diagram</vt:lpstr>
      <vt:lpstr>Visual Studio: UML Diagram</vt:lpstr>
      <vt:lpstr>PowerPoint Presentation</vt:lpstr>
      <vt:lpstr>How to use Patterns OO Design 101</vt:lpstr>
      <vt:lpstr>OO Design 101</vt:lpstr>
      <vt:lpstr>Finding the Classes and Their Responsibilities in a Problem</vt:lpstr>
      <vt:lpstr>PowerPoint Presentation</vt:lpstr>
      <vt:lpstr>Step 1: Description of problem</vt:lpstr>
      <vt:lpstr>Step 2:  Identify the Nouns</vt:lpstr>
      <vt:lpstr>PowerPoint Presentation</vt:lpstr>
      <vt:lpstr>Step 3:  Refining the list of Nouns</vt:lpstr>
      <vt:lpstr>PowerPoint Presentation</vt:lpstr>
      <vt:lpstr>PowerPoint Presentation</vt:lpstr>
      <vt:lpstr>PowerPoint Presentation</vt:lpstr>
      <vt:lpstr>list of nouns</vt:lpstr>
      <vt:lpstr>Determining Class Responsibilities</vt:lpstr>
      <vt:lpstr>Determining Class Responsibilities</vt:lpstr>
      <vt:lpstr>Customer Class</vt:lpstr>
      <vt:lpstr>Customer Class</vt:lpstr>
      <vt:lpstr>PowerPoint Presentation</vt:lpstr>
      <vt:lpstr>Car  Class</vt:lpstr>
      <vt:lpstr>Car  Class</vt:lpstr>
      <vt:lpstr>UML diagram for the Car class </vt:lpstr>
      <vt:lpstr>Service Quote Class</vt:lpstr>
      <vt:lpstr>UML diagram for the Service Quote class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lynn Thackeray</dc:creator>
  <cp:lastModifiedBy>Lynn Thackeray</cp:lastModifiedBy>
  <cp:revision>712</cp:revision>
  <cp:lastPrinted>2016-10-11T17:30:26Z</cp:lastPrinted>
  <dcterms:created xsi:type="dcterms:W3CDTF">2006-08-16T00:00:00Z</dcterms:created>
  <dcterms:modified xsi:type="dcterms:W3CDTF">2023-01-09T19:27:34Z</dcterms:modified>
</cp:coreProperties>
</file>